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9" r:id="rId2"/>
    <p:sldId id="256" r:id="rId3"/>
    <p:sldId id="257" r:id="rId4"/>
    <p:sldId id="277" r:id="rId5"/>
    <p:sldId id="270" r:id="rId6"/>
    <p:sldId id="269" r:id="rId7"/>
    <p:sldId id="271" r:id="rId8"/>
    <p:sldId id="272" r:id="rId9"/>
    <p:sldId id="273" r:id="rId10"/>
    <p:sldId id="274" r:id="rId11"/>
    <p:sldId id="275" r:id="rId12"/>
    <p:sldId id="302" r:id="rId13"/>
    <p:sldId id="260" r:id="rId14"/>
    <p:sldId id="278" r:id="rId15"/>
    <p:sldId id="279" r:id="rId16"/>
    <p:sldId id="280" r:id="rId17"/>
    <p:sldId id="281" r:id="rId18"/>
    <p:sldId id="306" r:id="rId19"/>
    <p:sldId id="305" r:id="rId20"/>
    <p:sldId id="285" r:id="rId21"/>
    <p:sldId id="283" r:id="rId22"/>
    <p:sldId id="303" r:id="rId23"/>
    <p:sldId id="304" r:id="rId24"/>
    <p:sldId id="287" r:id="rId25"/>
    <p:sldId id="289" r:id="rId26"/>
    <p:sldId id="290" r:id="rId27"/>
    <p:sldId id="288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258" r:id="rId39"/>
    <p:sldId id="26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>
        <p:scale>
          <a:sx n="125" d="100"/>
          <a:sy n="125" d="100"/>
        </p:scale>
        <p:origin x="-158" y="-105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23/07/31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23/07/31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t>23/07/31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23/07/31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23/07/31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23/07/31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23/07/31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23/07/31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23/07/31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23/07/31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23/07/31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23/07/31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23/07/31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1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381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31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5" Type="http://schemas.openxmlformats.org/officeDocument/2006/relationships/image" Target="../media/image511.png"/><Relationship Id="rId4" Type="http://schemas.openxmlformats.org/officeDocument/2006/relationships/image" Target="../media/image50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7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0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0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5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6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6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6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1.wdp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1F4ADB-9979-F0ED-7236-61B5C39B8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4B46F8-607F-3148-C70D-9F26C349C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Related work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C411FA-85E1-B18F-1B41-E827EFEA290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628311" y="974725"/>
            <a:ext cx="6935378" cy="4908550"/>
          </a:xfrm>
        </p:spPr>
      </p:pic>
    </p:spTree>
    <p:extLst>
      <p:ext uri="{BB962C8B-B14F-4D97-AF65-F5344CB8AC3E}">
        <p14:creationId xmlns:p14="http://schemas.microsoft.com/office/powerpoint/2010/main" val="1649732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1F4ADB-9979-F0ED-7236-61B5C39B8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4B46F8-607F-3148-C70D-9F26C349C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Related work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C411FA-85E1-B18F-1B41-E827EFEA290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38736" y="974725"/>
            <a:ext cx="6935378" cy="490855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A48957-CD33-79EE-2959-091E87DF3EFB}"/>
                  </a:ext>
                </a:extLst>
              </p:cNvPr>
              <p:cNvSpPr txBox="1"/>
              <p:nvPr/>
            </p:nvSpPr>
            <p:spPr>
              <a:xfrm>
                <a:off x="7366000" y="1305341"/>
                <a:ext cx="4487264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Previous works: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Have not solved the problem of minimizing the number of node satisfying both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/>
                  <a:t>-Coverage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/>
                  <a:t>-Connectivity in 3D environment.</a:t>
                </a:r>
              </a:p>
              <a:p>
                <a:endParaRPr lang="en-US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Most of them consider the connection </a:t>
                </a:r>
                <a:r>
                  <a:rPr lang="en-US" b="1" i="1"/>
                  <a:t>between the nodes</a:t>
                </a:r>
                <a:r>
                  <a:rPr lang="en-US"/>
                  <a:t>, which is not suitable for target-oriented network.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1" i="1"/>
              </a:p>
              <a:p>
                <a:endParaRPr lang="en-US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A48957-CD33-79EE-2959-091E87DF3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000" y="1305341"/>
                <a:ext cx="4487264" cy="3139321"/>
              </a:xfrm>
              <a:prstGeom prst="rect">
                <a:avLst/>
              </a:prstGeom>
              <a:blipFill>
                <a:blip r:embed="rId3"/>
                <a:stretch>
                  <a:fillRect l="-1087" t="-971" r="-1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8422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1F4ADB-9979-F0ED-7236-61B5C39B8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4B46F8-607F-3148-C70D-9F26C349C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Related work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C411FA-85E1-B18F-1B41-E827EFEA290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64019" y="974725"/>
            <a:ext cx="3094577" cy="219020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A48957-CD33-79EE-2959-091E87DF3EFB}"/>
                  </a:ext>
                </a:extLst>
              </p:cNvPr>
              <p:cNvSpPr txBox="1"/>
              <p:nvPr/>
            </p:nvSpPr>
            <p:spPr>
              <a:xfrm>
                <a:off x="7366000" y="1305341"/>
                <a:ext cx="4487264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Previous works: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Have not solved the problem of minimizing the number of node satisfying both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/>
                  <a:t>-Coverage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/>
                  <a:t>-Connectivity in 3D environment.</a:t>
                </a:r>
              </a:p>
              <a:p>
                <a:endParaRPr lang="en-US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Most of them consider the connection </a:t>
                </a:r>
                <a:r>
                  <a:rPr lang="en-US" b="1" i="1"/>
                  <a:t>between the nodes</a:t>
                </a:r>
                <a:r>
                  <a:rPr lang="en-US"/>
                  <a:t>, which is not suitable for target-oriented network.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1" i="1"/>
              </a:p>
              <a:p>
                <a:endParaRPr lang="en-US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A48957-CD33-79EE-2959-091E87DF3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000" y="1305341"/>
                <a:ext cx="4487264" cy="3139321"/>
              </a:xfrm>
              <a:prstGeom prst="rect">
                <a:avLst/>
              </a:prstGeom>
              <a:blipFill>
                <a:blip r:embed="rId3"/>
                <a:stretch>
                  <a:fillRect l="-1087" t="-971" r="-1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5F61B354-6856-4A0C-B2D9-8E4F064995F8}"/>
              </a:ext>
            </a:extLst>
          </p:cNvPr>
          <p:cNvGrpSpPr>
            <a:grpSpLocks noChangeAspect="1"/>
          </p:cNvGrpSpPr>
          <p:nvPr/>
        </p:nvGrpSpPr>
        <p:grpSpPr>
          <a:xfrm>
            <a:off x="4040587" y="3521515"/>
            <a:ext cx="2448767" cy="1914780"/>
            <a:chOff x="958369" y="3429000"/>
            <a:chExt cx="3382672" cy="264503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E1923B1-DA36-ECBF-DE05-3F46D40CBD70}"/>
                </a:ext>
              </a:extLst>
            </p:cNvPr>
            <p:cNvSpPr/>
            <p:nvPr/>
          </p:nvSpPr>
          <p:spPr>
            <a:xfrm>
              <a:off x="1788779" y="3429000"/>
              <a:ext cx="1371600" cy="1371600"/>
            </a:xfrm>
            <a:prstGeom prst="ellipse">
              <a:avLst/>
            </a:prstGeom>
            <a:solidFill>
              <a:srgbClr val="0000FF">
                <a:alpha val="1215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BF0CBDD5-AAA6-B448-4D29-959EF8DA9005}"/>
                </a:ext>
              </a:extLst>
            </p:cNvPr>
            <p:cNvGrpSpPr/>
            <p:nvPr/>
          </p:nvGrpSpPr>
          <p:grpSpPr>
            <a:xfrm>
              <a:off x="958369" y="3582350"/>
              <a:ext cx="3382672" cy="2491685"/>
              <a:chOff x="958369" y="3582350"/>
              <a:chExt cx="3382672" cy="2491685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D8A045D-1E8C-98C7-DBA9-05CBAC2340D0}"/>
                  </a:ext>
                </a:extLst>
              </p:cNvPr>
              <p:cNvSpPr/>
              <p:nvPr/>
            </p:nvSpPr>
            <p:spPr>
              <a:xfrm>
                <a:off x="958369" y="4139565"/>
                <a:ext cx="914400" cy="914400"/>
              </a:xfrm>
              <a:prstGeom prst="ellipse">
                <a:avLst/>
              </a:prstGeom>
              <a:solidFill>
                <a:srgbClr val="FF0000">
                  <a:alpha val="1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06EB97B0-F89E-04DF-BBAC-A4C9814AB4A4}"/>
                  </a:ext>
                </a:extLst>
              </p:cNvPr>
              <p:cNvSpPr/>
              <p:nvPr/>
            </p:nvSpPr>
            <p:spPr>
              <a:xfrm>
                <a:off x="958369" y="4596765"/>
                <a:ext cx="914400" cy="914400"/>
              </a:xfrm>
              <a:prstGeom prst="ellipse">
                <a:avLst/>
              </a:prstGeom>
              <a:solidFill>
                <a:srgbClr val="FF0000">
                  <a:alpha val="1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1172D0F-2BB9-7293-A205-4A7889B15A84}"/>
                  </a:ext>
                </a:extLst>
              </p:cNvPr>
              <p:cNvSpPr/>
              <p:nvPr/>
            </p:nvSpPr>
            <p:spPr>
              <a:xfrm>
                <a:off x="1246235" y="3682365"/>
                <a:ext cx="1371600" cy="1371600"/>
              </a:xfrm>
              <a:prstGeom prst="ellipse">
                <a:avLst/>
              </a:prstGeom>
              <a:solidFill>
                <a:srgbClr val="0000FF">
                  <a:alpha val="1215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F6C50439-4854-7644-98B1-6266A4CDFE09}"/>
                  </a:ext>
                </a:extLst>
              </p:cNvPr>
              <p:cNvSpPr/>
              <p:nvPr/>
            </p:nvSpPr>
            <p:spPr>
              <a:xfrm>
                <a:off x="1837547" y="4268150"/>
                <a:ext cx="182880" cy="18288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42AC08EA-0A7F-3B01-00CA-7100B8BCAF1C}"/>
                  </a:ext>
                </a:extLst>
              </p:cNvPr>
              <p:cNvSpPr/>
              <p:nvPr/>
            </p:nvSpPr>
            <p:spPr>
              <a:xfrm>
                <a:off x="1291955" y="4547235"/>
                <a:ext cx="1371600" cy="1371600"/>
              </a:xfrm>
              <a:prstGeom prst="ellipse">
                <a:avLst/>
              </a:prstGeom>
              <a:solidFill>
                <a:srgbClr val="0000FF">
                  <a:alpha val="1215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1E89400-0146-0FA0-CBF7-6DA9495A231C}"/>
                  </a:ext>
                </a:extLst>
              </p:cNvPr>
              <p:cNvSpPr/>
              <p:nvPr/>
            </p:nvSpPr>
            <p:spPr>
              <a:xfrm>
                <a:off x="1883267" y="5133020"/>
                <a:ext cx="182880" cy="18288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BF1F2A7-2EFD-4964-1846-E4EA7BBAC69F}"/>
                  </a:ext>
                </a:extLst>
              </p:cNvPr>
              <p:cNvSpPr/>
              <p:nvPr/>
            </p:nvSpPr>
            <p:spPr>
              <a:xfrm>
                <a:off x="1883267" y="4702435"/>
                <a:ext cx="1371600" cy="1371600"/>
              </a:xfrm>
              <a:prstGeom prst="ellipse">
                <a:avLst/>
              </a:prstGeom>
              <a:solidFill>
                <a:srgbClr val="0000FF">
                  <a:alpha val="1215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40CC2720-1BAA-2EA4-9E0E-C4B0D5729CB1}"/>
                  </a:ext>
                </a:extLst>
              </p:cNvPr>
              <p:cNvSpPr/>
              <p:nvPr/>
            </p:nvSpPr>
            <p:spPr>
              <a:xfrm>
                <a:off x="2474579" y="5288220"/>
                <a:ext cx="182880" cy="18288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77152A6-3100-09B6-8246-7EA6DD2B8842}"/>
                  </a:ext>
                </a:extLst>
              </p:cNvPr>
              <p:cNvSpPr/>
              <p:nvPr/>
            </p:nvSpPr>
            <p:spPr>
              <a:xfrm>
                <a:off x="2380091" y="4014785"/>
                <a:ext cx="182880" cy="18288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66E090CB-2B43-D5A0-3B1D-0701B9B73E1F}"/>
                  </a:ext>
                </a:extLst>
              </p:cNvPr>
              <p:cNvSpPr/>
              <p:nvPr/>
            </p:nvSpPr>
            <p:spPr>
              <a:xfrm>
                <a:off x="2428859" y="4547235"/>
                <a:ext cx="1371600" cy="1371600"/>
              </a:xfrm>
              <a:prstGeom prst="ellipse">
                <a:avLst/>
              </a:prstGeom>
              <a:solidFill>
                <a:srgbClr val="0000FF">
                  <a:alpha val="1215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948CD716-7626-9A1F-B39D-563DC541FDC8}"/>
                  </a:ext>
                </a:extLst>
              </p:cNvPr>
              <p:cNvSpPr/>
              <p:nvPr/>
            </p:nvSpPr>
            <p:spPr>
              <a:xfrm>
                <a:off x="3020171" y="5133020"/>
                <a:ext cx="182880" cy="18288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E1CCD1FA-A8AF-882D-46D6-828BFFADDE12}"/>
                  </a:ext>
                </a:extLst>
              </p:cNvPr>
              <p:cNvSpPr/>
              <p:nvPr/>
            </p:nvSpPr>
            <p:spPr>
              <a:xfrm>
                <a:off x="2369593" y="3582350"/>
                <a:ext cx="1371600" cy="1371600"/>
              </a:xfrm>
              <a:prstGeom prst="ellipse">
                <a:avLst/>
              </a:prstGeom>
              <a:solidFill>
                <a:srgbClr val="0000FF">
                  <a:alpha val="1215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7712244-6ED6-A04E-E5D5-4BD775D10B88}"/>
                  </a:ext>
                </a:extLst>
              </p:cNvPr>
              <p:cNvSpPr/>
              <p:nvPr/>
            </p:nvSpPr>
            <p:spPr>
              <a:xfrm>
                <a:off x="2960905" y="4168135"/>
                <a:ext cx="182880" cy="18288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7EB278A1-6C94-90CE-72BC-B8052FEDF149}"/>
                  </a:ext>
                </a:extLst>
              </p:cNvPr>
              <p:cNvSpPr/>
              <p:nvPr/>
            </p:nvSpPr>
            <p:spPr>
              <a:xfrm>
                <a:off x="2931779" y="3765230"/>
                <a:ext cx="1371600" cy="1371600"/>
              </a:xfrm>
              <a:prstGeom prst="ellipse">
                <a:avLst/>
              </a:prstGeom>
              <a:solidFill>
                <a:srgbClr val="0000FF">
                  <a:alpha val="1215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25B9EF0-2C20-52A0-0436-C20EB42B58E6}"/>
                  </a:ext>
                </a:extLst>
              </p:cNvPr>
              <p:cNvSpPr/>
              <p:nvPr/>
            </p:nvSpPr>
            <p:spPr>
              <a:xfrm>
                <a:off x="3523091" y="4351015"/>
                <a:ext cx="182880" cy="18288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76BC848F-BFD1-C897-828A-EB0696DF479B}"/>
                  </a:ext>
                </a:extLst>
              </p:cNvPr>
              <p:cNvSpPr/>
              <p:nvPr/>
            </p:nvSpPr>
            <p:spPr>
              <a:xfrm>
                <a:off x="2969441" y="4411035"/>
                <a:ext cx="1371600" cy="1371600"/>
              </a:xfrm>
              <a:prstGeom prst="ellipse">
                <a:avLst/>
              </a:prstGeom>
              <a:solidFill>
                <a:srgbClr val="0000FF">
                  <a:alpha val="1215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301EB50C-CF3E-CC41-67DE-B4BC7E7D4129}"/>
                  </a:ext>
                </a:extLst>
              </p:cNvPr>
              <p:cNvSpPr/>
              <p:nvPr/>
            </p:nvSpPr>
            <p:spPr>
              <a:xfrm>
                <a:off x="3560753" y="4996820"/>
                <a:ext cx="182880" cy="18288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Star: 5 Points 62">
                <a:extLst>
                  <a:ext uri="{FF2B5EF4-FFF2-40B4-BE49-F238E27FC236}">
                    <a16:creationId xmlns:a16="http://schemas.microsoft.com/office/drawing/2014/main" id="{E7ADD38C-8B8B-AEFD-707B-10BABD234DB8}"/>
                  </a:ext>
                </a:extLst>
              </p:cNvPr>
              <p:cNvSpPr/>
              <p:nvPr/>
            </p:nvSpPr>
            <p:spPr>
              <a:xfrm>
                <a:off x="1063355" y="4702435"/>
                <a:ext cx="182880" cy="182880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E1443C2-77BD-D8FB-252F-E70937DDA31C}"/>
                  </a:ext>
                </a:extLst>
              </p:cNvPr>
              <p:cNvSpPr/>
              <p:nvPr/>
            </p:nvSpPr>
            <p:spPr>
              <a:xfrm>
                <a:off x="1329207" y="4508858"/>
                <a:ext cx="182880" cy="18288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B349DD9F-E627-55EA-73C5-23BB6BE83EBA}"/>
                  </a:ext>
                </a:extLst>
              </p:cNvPr>
              <p:cNvSpPr/>
              <p:nvPr/>
            </p:nvSpPr>
            <p:spPr>
              <a:xfrm>
                <a:off x="1329207" y="4966058"/>
                <a:ext cx="182880" cy="18288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BE00F52E-1023-0D6E-20DD-35A356BCEAA3}"/>
                  </a:ext>
                </a:extLst>
              </p:cNvPr>
              <p:cNvCxnSpPr>
                <a:cxnSpLocks/>
                <a:stCxn id="64" idx="3"/>
                <a:endCxn id="63" idx="4"/>
              </p:cNvCxnSpPr>
              <p:nvPr/>
            </p:nvCxnSpPr>
            <p:spPr>
              <a:xfrm flipH="1">
                <a:off x="1246235" y="4664956"/>
                <a:ext cx="109754" cy="107333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E681E8C5-473C-97C4-E052-45C3307BB3F7}"/>
                  </a:ext>
                </a:extLst>
              </p:cNvPr>
              <p:cNvCxnSpPr>
                <a:cxnSpLocks/>
                <a:stCxn id="65" idx="1"/>
                <a:endCxn id="63" idx="4"/>
              </p:cNvCxnSpPr>
              <p:nvPr/>
            </p:nvCxnSpPr>
            <p:spPr>
              <a:xfrm flipH="1" flipV="1">
                <a:off x="1246235" y="4772289"/>
                <a:ext cx="109754" cy="220551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EE9BA620-B20E-EE15-1BA2-B50DE4BDFE1F}"/>
                  </a:ext>
                </a:extLst>
              </p:cNvPr>
              <p:cNvCxnSpPr>
                <a:cxnSpLocks/>
                <a:stCxn id="48" idx="2"/>
                <a:endCxn id="64" idx="7"/>
              </p:cNvCxnSpPr>
              <p:nvPr/>
            </p:nvCxnSpPr>
            <p:spPr>
              <a:xfrm flipH="1">
                <a:off x="1485305" y="4359590"/>
                <a:ext cx="352242" cy="176050"/>
              </a:xfrm>
              <a:prstGeom prst="line">
                <a:avLst/>
              </a:prstGeom>
              <a:ln w="127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2F824FE4-5664-2336-BD1A-CD1677BB2918}"/>
                  </a:ext>
                </a:extLst>
              </p:cNvPr>
              <p:cNvCxnSpPr>
                <a:cxnSpLocks/>
                <a:stCxn id="54" idx="2"/>
              </p:cNvCxnSpPr>
              <p:nvPr/>
            </p:nvCxnSpPr>
            <p:spPr>
              <a:xfrm flipH="1">
                <a:off x="1963545" y="4106225"/>
                <a:ext cx="416546" cy="201713"/>
              </a:xfrm>
              <a:prstGeom prst="line">
                <a:avLst/>
              </a:prstGeom>
              <a:ln w="127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15A79B09-070F-F6AE-ACA6-F4D6A70EA5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32491" y="4106225"/>
                <a:ext cx="487680" cy="129323"/>
              </a:xfrm>
              <a:prstGeom prst="line">
                <a:avLst/>
              </a:prstGeom>
              <a:ln w="127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E56260EE-6E51-0437-4FD1-16135190FC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119880" y="4268150"/>
                <a:ext cx="403211" cy="157898"/>
              </a:xfrm>
              <a:prstGeom prst="line">
                <a:avLst/>
              </a:prstGeom>
              <a:ln w="127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080D63C6-229F-B92E-79F4-AA3A978123C9}"/>
                  </a:ext>
                </a:extLst>
              </p:cNvPr>
              <p:cNvCxnSpPr>
                <a:cxnSpLocks/>
                <a:endCxn id="81" idx="1"/>
              </p:cNvCxnSpPr>
              <p:nvPr/>
            </p:nvCxnSpPr>
            <p:spPr>
              <a:xfrm>
                <a:off x="3542790" y="4451030"/>
                <a:ext cx="355247" cy="240708"/>
              </a:xfrm>
              <a:prstGeom prst="line">
                <a:avLst/>
              </a:prstGeom>
              <a:ln w="127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D6A02018-BB0A-2A81-31D5-A3D27B7A4A25}"/>
                  </a:ext>
                </a:extLst>
              </p:cNvPr>
              <p:cNvCxnSpPr>
                <a:cxnSpLocks/>
                <a:endCxn id="65" idx="5"/>
              </p:cNvCxnSpPr>
              <p:nvPr/>
            </p:nvCxnSpPr>
            <p:spPr>
              <a:xfrm flipH="1" flipV="1">
                <a:off x="1485305" y="5122156"/>
                <a:ext cx="459572" cy="102304"/>
              </a:xfrm>
              <a:prstGeom prst="line">
                <a:avLst/>
              </a:prstGeom>
              <a:ln w="127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B50C64F0-470B-7E53-C0C1-C5A3F8EC1E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032280" y="5250908"/>
                <a:ext cx="500211" cy="128752"/>
              </a:xfrm>
              <a:prstGeom prst="line">
                <a:avLst/>
              </a:prstGeom>
              <a:ln w="127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2BA86DE8-7A82-3E60-2EF2-88CFAC1EC2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99222" y="5224460"/>
                <a:ext cx="497798" cy="149572"/>
              </a:xfrm>
              <a:prstGeom prst="line">
                <a:avLst/>
              </a:prstGeom>
              <a:ln w="127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11FC8762-0692-DEB9-0ED4-F273AB906F2D}"/>
                  </a:ext>
                </a:extLst>
              </p:cNvPr>
              <p:cNvCxnSpPr>
                <a:cxnSpLocks/>
                <a:endCxn id="62" idx="2"/>
              </p:cNvCxnSpPr>
              <p:nvPr/>
            </p:nvCxnSpPr>
            <p:spPr>
              <a:xfrm flipV="1">
                <a:off x="3156286" y="5088260"/>
                <a:ext cx="404467" cy="144775"/>
              </a:xfrm>
              <a:prstGeom prst="line">
                <a:avLst/>
              </a:prstGeom>
              <a:ln w="127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74F4306A-6298-9255-578E-D760020C7871}"/>
                  </a:ext>
                </a:extLst>
              </p:cNvPr>
              <p:cNvCxnSpPr>
                <a:cxnSpLocks/>
                <a:stCxn id="62" idx="7"/>
                <a:endCxn id="81" idx="1"/>
              </p:cNvCxnSpPr>
              <p:nvPr/>
            </p:nvCxnSpPr>
            <p:spPr>
              <a:xfrm flipV="1">
                <a:off x="3716851" y="4691738"/>
                <a:ext cx="181186" cy="331864"/>
              </a:xfrm>
              <a:prstGeom prst="line">
                <a:avLst/>
              </a:prstGeom>
              <a:ln w="127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1" name="Picture 80" descr="5g Base Station Icon Clipart - Full Size Clipart (#3821608) - PinClipart">
                <a:extLst>
                  <a:ext uri="{FF2B5EF4-FFF2-40B4-BE49-F238E27FC236}">
                    <a16:creationId xmlns:a16="http://schemas.microsoft.com/office/drawing/2014/main" id="{04FAD7F3-B086-0388-4B1A-D61587EB59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8037" y="4481802"/>
                <a:ext cx="339980" cy="4198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4AC06593-7AAD-F65B-4957-99EB8A04BBCF}"/>
              </a:ext>
            </a:extLst>
          </p:cNvPr>
          <p:cNvGrpSpPr>
            <a:grpSpLocks noChangeAspect="1"/>
          </p:cNvGrpSpPr>
          <p:nvPr/>
        </p:nvGrpSpPr>
        <p:grpSpPr>
          <a:xfrm>
            <a:off x="649529" y="3386350"/>
            <a:ext cx="2260942" cy="2220746"/>
            <a:chOff x="677364" y="3528027"/>
            <a:chExt cx="2484987" cy="2440808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1B79D2A-C2FC-CE14-32EB-F3BB893AFE02}"/>
                </a:ext>
              </a:extLst>
            </p:cNvPr>
            <p:cNvSpPr/>
            <p:nvPr/>
          </p:nvSpPr>
          <p:spPr>
            <a:xfrm>
              <a:off x="1288168" y="3528027"/>
              <a:ext cx="1371600" cy="1371600"/>
            </a:xfrm>
            <a:prstGeom prst="ellipse">
              <a:avLst/>
            </a:prstGeom>
            <a:solidFill>
              <a:srgbClr val="FF0000">
                <a:alpha val="1215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CCFF979A-7D01-8A22-7052-312EA0C334F9}"/>
                </a:ext>
              </a:extLst>
            </p:cNvPr>
            <p:cNvSpPr/>
            <p:nvPr/>
          </p:nvSpPr>
          <p:spPr>
            <a:xfrm>
              <a:off x="1790751" y="3827177"/>
              <a:ext cx="1371600" cy="1371600"/>
            </a:xfrm>
            <a:prstGeom prst="ellipse">
              <a:avLst/>
            </a:prstGeom>
            <a:solidFill>
              <a:srgbClr val="FF0000">
                <a:alpha val="1215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BB70F751-ADC2-C014-C32F-4FDB540E565A}"/>
                </a:ext>
              </a:extLst>
            </p:cNvPr>
            <p:cNvSpPr/>
            <p:nvPr/>
          </p:nvSpPr>
          <p:spPr>
            <a:xfrm>
              <a:off x="677364" y="4330175"/>
              <a:ext cx="1371600" cy="1371600"/>
            </a:xfrm>
            <a:prstGeom prst="ellipse">
              <a:avLst/>
            </a:prstGeom>
            <a:solidFill>
              <a:srgbClr val="FF0000">
                <a:alpha val="1215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141507B3-4859-DA6A-761A-02C9285DE4FF}"/>
                </a:ext>
              </a:extLst>
            </p:cNvPr>
            <p:cNvSpPr/>
            <p:nvPr/>
          </p:nvSpPr>
          <p:spPr>
            <a:xfrm>
              <a:off x="1171258" y="4597235"/>
              <a:ext cx="1371600" cy="1371600"/>
            </a:xfrm>
            <a:prstGeom prst="ellipse">
              <a:avLst/>
            </a:prstGeom>
            <a:solidFill>
              <a:srgbClr val="FF0000">
                <a:alpha val="1215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3AEE80E1-5BD8-CACB-27B0-EEE37765B969}"/>
                </a:ext>
              </a:extLst>
            </p:cNvPr>
            <p:cNvSpPr/>
            <p:nvPr/>
          </p:nvSpPr>
          <p:spPr>
            <a:xfrm>
              <a:off x="1680504" y="4347843"/>
              <a:ext cx="1371601" cy="1371600"/>
            </a:xfrm>
            <a:prstGeom prst="ellipse">
              <a:avLst/>
            </a:prstGeom>
            <a:solidFill>
              <a:srgbClr val="FF0000">
                <a:alpha val="1215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96D0D20C-73F0-1CD9-53EA-1FE6A13C4978}"/>
                </a:ext>
              </a:extLst>
            </p:cNvPr>
            <p:cNvSpPr/>
            <p:nvPr/>
          </p:nvSpPr>
          <p:spPr>
            <a:xfrm>
              <a:off x="745624" y="3781392"/>
              <a:ext cx="1371600" cy="1371600"/>
            </a:xfrm>
            <a:prstGeom prst="ellipse">
              <a:avLst/>
            </a:prstGeom>
            <a:solidFill>
              <a:srgbClr val="FF0000">
                <a:alpha val="1215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E87BBE5-CB34-3006-E759-A6284BDB5C66}"/>
                </a:ext>
              </a:extLst>
            </p:cNvPr>
            <p:cNvSpPr/>
            <p:nvPr/>
          </p:nvSpPr>
          <p:spPr>
            <a:xfrm>
              <a:off x="1237171" y="4056268"/>
              <a:ext cx="1371600" cy="1371600"/>
            </a:xfrm>
            <a:prstGeom prst="ellipse">
              <a:avLst/>
            </a:prstGeom>
            <a:solidFill>
              <a:srgbClr val="FF0000">
                <a:alpha val="1215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A19607B-655E-8EFD-F674-2E08C198C193}"/>
                </a:ext>
              </a:extLst>
            </p:cNvPr>
            <p:cNvCxnSpPr>
              <a:cxnSpLocks/>
              <a:stCxn id="94" idx="2"/>
              <a:endCxn id="92" idx="5"/>
            </p:cNvCxnSpPr>
            <p:nvPr/>
          </p:nvCxnSpPr>
          <p:spPr>
            <a:xfrm flipH="1" flipV="1">
              <a:off x="1496082" y="4559013"/>
              <a:ext cx="353723" cy="20389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13283EAD-A435-42EF-AD80-63AFBFFBF9C6}"/>
                </a:ext>
              </a:extLst>
            </p:cNvPr>
            <p:cNvCxnSpPr>
              <a:cxnSpLocks/>
              <a:stCxn id="93" idx="2"/>
              <a:endCxn id="92" idx="7"/>
            </p:cNvCxnSpPr>
            <p:nvPr/>
          </p:nvCxnSpPr>
          <p:spPr>
            <a:xfrm flipH="1">
              <a:off x="1496082" y="4235777"/>
              <a:ext cx="409626" cy="19392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55F0640E-9AA5-9A82-62D8-76BB8214A214}"/>
                </a:ext>
              </a:extLst>
            </p:cNvPr>
            <p:cNvCxnSpPr>
              <a:cxnSpLocks/>
              <a:stCxn id="94" idx="0"/>
              <a:endCxn id="93" idx="4"/>
            </p:cNvCxnSpPr>
            <p:nvPr/>
          </p:nvCxnSpPr>
          <p:spPr>
            <a:xfrm flipV="1">
              <a:off x="1941245" y="4327217"/>
              <a:ext cx="55903" cy="34425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D22219D-F9AE-F604-5882-581AC77CF4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70773" y="4585795"/>
              <a:ext cx="58515" cy="37598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31D35CF5-E60B-43A6-B870-8411143D2D34}"/>
                </a:ext>
              </a:extLst>
            </p:cNvPr>
            <p:cNvCxnSpPr>
              <a:cxnSpLocks/>
              <a:stCxn id="113" idx="1"/>
            </p:cNvCxnSpPr>
            <p:nvPr/>
          </p:nvCxnSpPr>
          <p:spPr>
            <a:xfrm flipH="1" flipV="1">
              <a:off x="1400030" y="4999653"/>
              <a:ext cx="385117" cy="217997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73A87443-E5FD-B10D-2A76-F6D80C7E7077}"/>
                </a:ext>
              </a:extLst>
            </p:cNvPr>
            <p:cNvCxnSpPr>
              <a:cxnSpLocks/>
              <a:endCxn id="113" idx="0"/>
            </p:cNvCxnSpPr>
            <p:nvPr/>
          </p:nvCxnSpPr>
          <p:spPr>
            <a:xfrm flipH="1">
              <a:off x="1849805" y="4728847"/>
              <a:ext cx="78625" cy="46202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F08634B-A978-3C7F-D6E8-1B220311A99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1872" y="4233558"/>
              <a:ext cx="429653" cy="290537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4B5FC68-0806-02D6-931E-FE6E3FE67930}"/>
                </a:ext>
              </a:extLst>
            </p:cNvPr>
            <p:cNvCxnSpPr>
              <a:cxnSpLocks/>
              <a:endCxn id="114" idx="1"/>
            </p:cNvCxnSpPr>
            <p:nvPr/>
          </p:nvCxnSpPr>
          <p:spPr>
            <a:xfrm>
              <a:off x="1925342" y="4769282"/>
              <a:ext cx="380012" cy="21526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C4D08661-B74E-03D1-D492-0A1036DAC9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5959" y="4767590"/>
              <a:ext cx="528667" cy="21259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235074D-32A1-E77D-43B6-3EC77FE556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58814" y="4532244"/>
              <a:ext cx="509072" cy="22468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A8F10A58-E7D6-18EC-613E-3102EF2C8F1E}"/>
                </a:ext>
              </a:extLst>
            </p:cNvPr>
            <p:cNvCxnSpPr>
              <a:cxnSpLocks/>
              <a:stCxn id="114" idx="3"/>
              <a:endCxn id="113" idx="6"/>
            </p:cNvCxnSpPr>
            <p:nvPr/>
          </p:nvCxnSpPr>
          <p:spPr>
            <a:xfrm flipH="1">
              <a:off x="1941245" y="5113860"/>
              <a:ext cx="364109" cy="16844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A4CFD9DF-179A-CFB2-109B-964C75B0AC4C}"/>
                </a:ext>
              </a:extLst>
            </p:cNvPr>
            <p:cNvCxnSpPr>
              <a:cxnSpLocks/>
              <a:endCxn id="114" idx="4"/>
            </p:cNvCxnSpPr>
            <p:nvPr/>
          </p:nvCxnSpPr>
          <p:spPr>
            <a:xfrm flipH="1">
              <a:off x="2370012" y="4530853"/>
              <a:ext cx="95503" cy="60978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F48C71C-BF1F-8945-2348-CCF8606B84E9}"/>
                </a:ext>
              </a:extLst>
            </p:cNvPr>
            <p:cNvSpPr/>
            <p:nvPr/>
          </p:nvSpPr>
          <p:spPr>
            <a:xfrm>
              <a:off x="1339984" y="4402915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9BF3666-119D-8249-6ABC-FF805E420AD5}"/>
                </a:ext>
              </a:extLst>
            </p:cNvPr>
            <p:cNvSpPr/>
            <p:nvPr/>
          </p:nvSpPr>
          <p:spPr>
            <a:xfrm>
              <a:off x="1905708" y="4144337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8E54ED31-C62D-53C5-3F8D-D4D09AC86BA6}"/>
                </a:ext>
              </a:extLst>
            </p:cNvPr>
            <p:cNvSpPr/>
            <p:nvPr/>
          </p:nvSpPr>
          <p:spPr>
            <a:xfrm>
              <a:off x="1849805" y="4671472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EC5600D1-7FFF-6344-A53F-3E249E36515E}"/>
                </a:ext>
              </a:extLst>
            </p:cNvPr>
            <p:cNvSpPr/>
            <p:nvPr/>
          </p:nvSpPr>
          <p:spPr>
            <a:xfrm>
              <a:off x="2387173" y="4437496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DEAE5365-80FA-8D99-EFB5-D7F5DE314900}"/>
                </a:ext>
              </a:extLst>
            </p:cNvPr>
            <p:cNvSpPr/>
            <p:nvPr/>
          </p:nvSpPr>
          <p:spPr>
            <a:xfrm>
              <a:off x="1272269" y="4922742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7CD03C50-664A-0628-64EE-8791AA5B4C68}"/>
                </a:ext>
              </a:extLst>
            </p:cNvPr>
            <p:cNvSpPr/>
            <p:nvPr/>
          </p:nvSpPr>
          <p:spPr>
            <a:xfrm>
              <a:off x="1758365" y="5190868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296A5268-FC38-5BB4-E8DD-FABBC1835A89}"/>
                </a:ext>
              </a:extLst>
            </p:cNvPr>
            <p:cNvSpPr/>
            <p:nvPr/>
          </p:nvSpPr>
          <p:spPr>
            <a:xfrm>
              <a:off x="2278572" y="4957762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2971B84D-F711-3B80-693F-E710FE9C166A}"/>
              </a:ext>
            </a:extLst>
          </p:cNvPr>
          <p:cNvSpPr txBox="1"/>
          <p:nvPr/>
        </p:nvSpPr>
        <p:spPr>
          <a:xfrm>
            <a:off x="209565" y="5607096"/>
            <a:ext cx="3115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Connections between nodes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B12AF56-EAAC-4D97-6CD0-C7526149031D}"/>
              </a:ext>
            </a:extLst>
          </p:cNvPr>
          <p:cNvSpPr txBox="1"/>
          <p:nvPr/>
        </p:nvSpPr>
        <p:spPr>
          <a:xfrm>
            <a:off x="3324686" y="5601447"/>
            <a:ext cx="424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Connections from target to base station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94B38951-5D67-3279-4EFE-AB39BE5DFEE6}"/>
                  </a:ext>
                </a:extLst>
              </p:cNvPr>
              <p:cNvSpPr txBox="1"/>
              <p:nvPr/>
            </p:nvSpPr>
            <p:spPr>
              <a:xfrm>
                <a:off x="7366000" y="4011768"/>
                <a:ext cx="448726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1" i="1"/>
                  <a:t> This work solves the the problem of minimizing the number of node satisfying both 𝑄-Coverage and 𝑄-Connectivity in 3D environment.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94B38951-5D67-3279-4EFE-AB39BE5DF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000" y="4011768"/>
                <a:ext cx="4487264" cy="1477328"/>
              </a:xfrm>
              <a:prstGeom prst="rect">
                <a:avLst/>
              </a:prstGeom>
              <a:blipFill>
                <a:blip r:embed="rId5"/>
                <a:stretch>
                  <a:fillRect l="-1087" t="-2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6350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>
                <a:solidFill>
                  <a:schemeClr val="bg1">
                    <a:lumMod val="85000"/>
                  </a:schemeClr>
                </a:solidFill>
              </a:rPr>
              <a:t>1. 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</a:rPr>
              <a:t>Introduction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bg1">
                    <a:lumMod val="85000"/>
                  </a:schemeClr>
                </a:solidFill>
              </a:rPr>
              <a:t>2. 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</a:rPr>
              <a:t>Related work</a:t>
            </a:r>
          </a:p>
          <a:p>
            <a:pPr marL="0" indent="0">
              <a:buNone/>
            </a:pPr>
            <a:r>
              <a:rPr lang="en-US" sz="2400" b="1"/>
              <a:t>3. </a:t>
            </a:r>
            <a:r>
              <a:rPr lang="en-US" sz="2400"/>
              <a:t>Problem formulation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bg1">
                    <a:lumMod val="85000"/>
                  </a:schemeClr>
                </a:solidFill>
              </a:rPr>
              <a:t>4. 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</a:rPr>
              <a:t>Proposed method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bg1">
                    <a:lumMod val="85000"/>
                  </a:schemeClr>
                </a:solidFill>
              </a:rPr>
              <a:t>5. 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</a:rPr>
              <a:t>Experimental result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bg1">
                    <a:lumMod val="85000"/>
                  </a:schemeClr>
                </a:solidFill>
              </a:rPr>
              <a:t>6. 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</a:rPr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/>
              <a:t>. Problem formulation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2" name="TextBox 1101">
                <a:extLst>
                  <a:ext uri="{FF2B5EF4-FFF2-40B4-BE49-F238E27FC236}">
                    <a16:creationId xmlns:a16="http://schemas.microsoft.com/office/drawing/2014/main" id="{6614623C-4230-784E-BF57-9A9C5F33D7E1}"/>
                  </a:ext>
                </a:extLst>
              </p:cNvPr>
              <p:cNvSpPr txBox="1"/>
              <p:nvPr/>
            </p:nvSpPr>
            <p:spPr>
              <a:xfrm>
                <a:off x="457200" y="1368180"/>
                <a:ext cx="6341201" cy="22930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marR="0" lvl="0" indent="-3429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24242"/>
                  </a:buClr>
                  <a:buSzPts val="2400"/>
                  <a:buFont typeface="Wingdings" panose="05000000000000000000" pitchFamily="2" charset="2"/>
                  <a:buChar char="q"/>
                </a:pPr>
                <a:r>
                  <a:rPr lang="en-US" sz="2000" b="1">
                    <a:solidFill>
                      <a:srgbClr val="42424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Calibri"/>
                  </a:rPr>
                  <a:t>Input</a:t>
                </a:r>
                <a:r>
                  <a:rPr lang="vi-VN" sz="2000" b="1" i="0" u="none" strike="noStrike">
                    <a:solidFill>
                      <a:srgbClr val="42424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Calibri"/>
                  </a:rPr>
                  <a:t>:</a:t>
                </a:r>
                <a:endParaRPr lang="vi-VN" sz="2000" b="1" i="0" u="none" strike="noStrike" dirty="0">
                  <a:solidFill>
                    <a:srgbClr val="42424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Calibri"/>
                </a:endParaRPr>
              </a:p>
              <a:p>
                <a:pPr marL="800100" lvl="1" indent="-342900">
                  <a:buClr>
                    <a:srgbClr val="424242"/>
                  </a:buClr>
                  <a:buSzPts val="2400"/>
                  <a:buFont typeface="Wingdings" panose="05000000000000000000" pitchFamily="2" charset="2"/>
                  <a:buChar char="§"/>
                </a:pPr>
                <a:r>
                  <a:rPr lang="en-US" sz="2000">
                    <a:solidFill>
                      <a:srgbClr val="42424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Calibri"/>
                  </a:rPr>
                  <a:t>3D surveillance area</a:t>
                </a:r>
                <a:r>
                  <a:rPr lang="vi-VN" sz="2000">
                    <a:solidFill>
                      <a:srgbClr val="42424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vi-VN" sz="20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𝐴</m:t>
                    </m:r>
                    <m:r>
                      <a:rPr lang="vi-VN" sz="20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 =</m:t>
                    </m:r>
                    <m:r>
                      <a:rPr lang="en-US" sz="2000" b="0" i="1" dirty="0" smtClean="0">
                        <a:solidFill>
                          <a:srgbClr val="424242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𝐿</m:t>
                    </m:r>
                    <m:r>
                      <a:rPr lang="en-US" sz="2000" b="0" i="1" dirty="0" smtClean="0">
                        <a:solidFill>
                          <a:srgbClr val="424242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×</m:t>
                    </m:r>
                    <m:r>
                      <a:rPr lang="vi-VN" sz="20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𝑊</m:t>
                    </m:r>
                    <m:r>
                      <a:rPr lang="en-US" sz="20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×</m:t>
                    </m:r>
                    <m:r>
                      <a:rPr lang="vi-VN" sz="20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 </m:t>
                    </m:r>
                    <m:r>
                      <a:rPr lang="vi-VN" sz="20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𝐻</m:t>
                    </m:r>
                  </m:oMath>
                </a14:m>
                <a:endParaRPr lang="vi-VN" sz="2000" dirty="0">
                  <a:solidFill>
                    <a:srgbClr val="42424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Calibri"/>
                </a:endParaRPr>
              </a:p>
              <a:p>
                <a:pPr marL="800100" lvl="1" indent="-342900">
                  <a:buClr>
                    <a:srgbClr val="424242"/>
                  </a:buClr>
                  <a:buSzPts val="2400"/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rgbClr val="42424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Calibri"/>
                  </a:rPr>
                  <a:t>Base station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𝐵</m:t>
                    </m:r>
                    <m:r>
                      <a:rPr lang="en-US" sz="200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d>
                      <m:dPr>
                        <m:ctrlPr>
                          <a:rPr lang="vi-VN" sz="2000" i="1" dirty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solidFill>
                                  <a:srgbClr val="424242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vi-VN" sz="2000" i="1" dirty="0">
                                <a:solidFill>
                                  <a:srgbClr val="424242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 panose="020F0502020204030204" pitchFamily="34" charset="0"/>
                                <a:sym typeface="Calibri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424242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 panose="020F0502020204030204" pitchFamily="34" charset="0"/>
                                <a:sym typeface="Calibri"/>
                              </a:rPr>
                              <m:t>𝑥</m:t>
                            </m:r>
                          </m:sub>
                        </m:sSub>
                        <m:r>
                          <a:rPr lang="vi-VN" sz="2000" i="1" dirty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rgbClr val="424242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vi-VN" sz="2000" i="1" dirty="0">
                                <a:solidFill>
                                  <a:srgbClr val="424242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 panose="020F0502020204030204" pitchFamily="34" charset="0"/>
                                <a:sym typeface="Calibri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424242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 panose="020F0502020204030204" pitchFamily="34" charset="0"/>
                                <a:sym typeface="Calibri"/>
                              </a:rPr>
                              <m:t>𝑦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424242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424242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 panose="020F0502020204030204" pitchFamily="34" charset="0"/>
                                <a:sym typeface="Calibri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424242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 panose="020F0502020204030204" pitchFamily="34" charset="0"/>
                                <a:sym typeface="Calibri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endParaRPr lang="vi-VN" sz="2000" i="1" dirty="0">
                  <a:solidFill>
                    <a:srgbClr val="42424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Calibri"/>
                </a:endParaRPr>
              </a:p>
              <a:p>
                <a:pPr marL="800100" lvl="1" indent="-342900">
                  <a:buClr>
                    <a:srgbClr val="424242"/>
                  </a:buClr>
                  <a:buSzPts val="24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vi-VN" sz="20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  <a:sym typeface="Calibri"/>
                      </a:rPr>
                      <m:t>𝑛</m:t>
                    </m:r>
                  </m:oMath>
                </a14:m>
                <a:r>
                  <a:rPr lang="vi-VN" sz="2000" dirty="0">
                    <a:solidFill>
                      <a:srgbClr val="42424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Calibri"/>
                  </a:rPr>
                  <a:t> </a:t>
                </a:r>
                <a:r>
                  <a:rPr lang="en-US" sz="2000" dirty="0">
                    <a:solidFill>
                      <a:srgbClr val="42424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Calibri"/>
                  </a:rPr>
                  <a:t>targets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424242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𝑇</m:t>
                    </m:r>
                    <m:r>
                      <a:rPr lang="en-US" sz="2000" i="1">
                        <a:solidFill>
                          <a:srgbClr val="424242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 = {</m:t>
                    </m:r>
                    <m:r>
                      <a:rPr lang="en-US" sz="2000" i="1">
                        <a:solidFill>
                          <a:srgbClr val="424242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𝑡</m:t>
                    </m:r>
                    <m:r>
                      <a:rPr lang="en-US" sz="2000" i="1">
                        <a:solidFill>
                          <a:srgbClr val="424242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₁, </m:t>
                    </m:r>
                    <m:r>
                      <a:rPr lang="en-US" sz="2000" i="1">
                        <a:solidFill>
                          <a:srgbClr val="424242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𝑡</m:t>
                    </m:r>
                    <m:r>
                      <a:rPr lang="en-US" sz="2000" i="1">
                        <a:solidFill>
                          <a:srgbClr val="424242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₂, </m:t>
                    </m:r>
                    <m:r>
                      <a:rPr lang="en-US" sz="2000" i="1">
                        <a:solidFill>
                          <a:srgbClr val="424242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𝑡</m:t>
                    </m:r>
                    <m:r>
                      <a:rPr lang="en-US" sz="2000" i="1">
                        <a:solidFill>
                          <a:srgbClr val="424242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₃, …,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  <m:t>t</m:t>
                        </m:r>
                      </m:e>
                      <m:sub>
                        <m:r>
                          <a:rPr lang="en-US" sz="2000" i="1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424242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srgbClr val="42424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Calibri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424242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𝐴</m:t>
                    </m:r>
                  </m:oMath>
                </a14:m>
                <a:endParaRPr lang="vi-VN" sz="2000" dirty="0">
                  <a:solidFill>
                    <a:srgbClr val="42424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Calibri"/>
                </a:endParaRPr>
              </a:p>
              <a:p>
                <a:pPr marL="800100" lvl="1" indent="-342900">
                  <a:buClr>
                    <a:srgbClr val="424242"/>
                  </a:buClr>
                  <a:buSzPts val="2400"/>
                  <a:buFont typeface="Wingdings" panose="05000000000000000000" pitchFamily="2" charset="2"/>
                  <a:buChar char="§"/>
                </a:pPr>
                <a:r>
                  <a:rPr lang="en-US" sz="2000">
                    <a:solidFill>
                      <a:srgbClr val="42424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Calibri"/>
                  </a:rPr>
                  <a:t>Priority vector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424242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𝑄</m:t>
                    </m:r>
                    <m:r>
                      <a:rPr lang="en-US" sz="2000" i="1">
                        <a:solidFill>
                          <a:srgbClr val="424242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={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  <m:t>𝑞</m:t>
                        </m:r>
                      </m:e>
                      <m:sub>
                        <m:r>
                          <a:rPr lang="en-US" sz="2000" i="1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424242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  <m:t>𝑞</m:t>
                        </m:r>
                      </m:e>
                      <m:sub>
                        <m:r>
                          <a:rPr lang="en-US" sz="2000" i="1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424242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  <m:t>𝑞</m:t>
                        </m:r>
                      </m:e>
                      <m:sub>
                        <m:r>
                          <a:rPr lang="en-US" sz="2000" i="1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424242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srgbClr val="42424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Calibri"/>
                  </a:rPr>
                  <a:t> </a:t>
                </a:r>
              </a:p>
              <a:p>
                <a:pPr marL="800100" lvl="1" indent="-342900">
                  <a:buClr>
                    <a:srgbClr val="424242"/>
                  </a:buClr>
                  <a:buSzPts val="2400"/>
                  <a:buFont typeface="Wingdings" panose="05000000000000000000" pitchFamily="2" charset="2"/>
                  <a:buChar char="§"/>
                </a:pPr>
                <a:r>
                  <a:rPr lang="en-US" sz="2000">
                    <a:solidFill>
                      <a:srgbClr val="42424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Calibri"/>
                  </a:rPr>
                  <a:t>Sensing </a:t>
                </a:r>
                <a:r>
                  <a:rPr lang="en-US" sz="2000" dirty="0">
                    <a:solidFill>
                      <a:srgbClr val="42424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Calibri"/>
                  </a:rPr>
                  <a:t>range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42424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Calibri"/>
                </a:endParaRPr>
              </a:p>
              <a:p>
                <a:pPr marL="800100" lvl="1" indent="-342900">
                  <a:buClr>
                    <a:srgbClr val="424242"/>
                  </a:buClr>
                  <a:buSzPts val="2400"/>
                  <a:buFont typeface="Wingdings" panose="05000000000000000000" pitchFamily="2" charset="2"/>
                  <a:buChar char="§"/>
                </a:pPr>
                <a:r>
                  <a:rPr lang="en-US" sz="2000">
                    <a:solidFill>
                      <a:srgbClr val="42424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Calibri"/>
                  </a:rPr>
                  <a:t>Communication range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42424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1102" name="TextBox 1101">
                <a:extLst>
                  <a:ext uri="{FF2B5EF4-FFF2-40B4-BE49-F238E27FC236}">
                    <a16:creationId xmlns:a16="http://schemas.microsoft.com/office/drawing/2014/main" id="{6614623C-4230-784E-BF57-9A9C5F33D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368180"/>
                <a:ext cx="6341201" cy="2293064"/>
              </a:xfrm>
              <a:prstGeom prst="rect">
                <a:avLst/>
              </a:prstGeom>
              <a:blipFill>
                <a:blip r:embed="rId2"/>
                <a:stretch>
                  <a:fillRect l="-1250" t="-2918" b="-4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3" name="TextBox 1102">
                <a:extLst>
                  <a:ext uri="{FF2B5EF4-FFF2-40B4-BE49-F238E27FC236}">
                    <a16:creationId xmlns:a16="http://schemas.microsoft.com/office/drawing/2014/main" id="{AD1A6BEE-CA2E-ED6E-C481-90F46B381378}"/>
                  </a:ext>
                </a:extLst>
              </p:cNvPr>
              <p:cNvSpPr txBox="1"/>
              <p:nvPr/>
            </p:nvSpPr>
            <p:spPr>
              <a:xfrm>
                <a:off x="457200" y="4114800"/>
                <a:ext cx="6337008" cy="13471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marR="0" lvl="0" indent="-3429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24242"/>
                  </a:buClr>
                  <a:buSzPct val="100000"/>
                  <a:buFont typeface="Wingdings" panose="05000000000000000000" pitchFamily="2" charset="2"/>
                  <a:buChar char="q"/>
                </a:pPr>
                <a:r>
                  <a:rPr lang="en-US" sz="2000" b="1">
                    <a:solidFill>
                      <a:srgbClr val="42424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Calibri"/>
                  </a:rPr>
                  <a:t>Output</a:t>
                </a:r>
                <a:r>
                  <a:rPr lang="en-US" sz="2000" b="1" i="0" u="none" strike="noStrike">
                    <a:solidFill>
                      <a:srgbClr val="42424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Calibri"/>
                  </a:rPr>
                  <a:t>:</a:t>
                </a:r>
                <a:endParaRPr lang="vi-VN" sz="2000" b="1" i="0" u="none" strike="noStrike" dirty="0">
                  <a:solidFill>
                    <a:srgbClr val="42424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Calibri"/>
                </a:endParaRPr>
              </a:p>
              <a:p>
                <a:pPr marL="800100" lvl="1" indent="-342900">
                  <a:buClr>
                    <a:srgbClr val="424242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2000">
                    <a:solidFill>
                      <a:srgbClr val="42424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Calibri"/>
                  </a:rPr>
                  <a:t>Sensor node </a:t>
                </a:r>
                <a:r>
                  <a:rPr lang="en-US" sz="2000" dirty="0">
                    <a:solidFill>
                      <a:srgbClr val="42424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Calibri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424242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𝑆</m:t>
                    </m:r>
                    <m:r>
                      <a:rPr lang="en-US" sz="2000" i="1" smtClean="0">
                        <a:solidFill>
                          <a:srgbClr val="424242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 = </m:t>
                    </m:r>
                    <m:d>
                      <m:dPr>
                        <m:begChr m:val="{"/>
                        <m:endChr m:val="}"/>
                        <m:ctrlPr>
                          <a:rPr lang="en-US" sz="2000" i="1" dirty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vi-VN" sz="2000" b="0" i="1" dirty="0" smtClean="0">
                                <a:solidFill>
                                  <a:srgbClr val="424242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424242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 panose="020F0502020204030204" pitchFamily="34" charset="0"/>
                                <a:sym typeface="Calibri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424242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 panose="020F0502020204030204" pitchFamily="34" charset="0"/>
                                <a:sym typeface="Calibri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dirty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  <m:t>, </m:t>
                        </m:r>
                        <m:sSub>
                          <m:sSubPr>
                            <m:ctrlPr>
                              <a:rPr lang="vi-VN" sz="2000" b="0" i="1" dirty="0" smtClean="0">
                                <a:solidFill>
                                  <a:srgbClr val="424242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424242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 panose="020F0502020204030204" pitchFamily="34" charset="0"/>
                                <a:sym typeface="Calibri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424242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dirty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  <m:t>, </m:t>
                        </m:r>
                        <m:sSub>
                          <m:sSubPr>
                            <m:ctrlPr>
                              <a:rPr lang="vi-VN" sz="2000" b="0" i="1" dirty="0" smtClean="0">
                                <a:solidFill>
                                  <a:srgbClr val="424242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424242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 panose="020F0502020204030204" pitchFamily="34" charset="0"/>
                                <a:sym typeface="Calibri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424242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 panose="020F0502020204030204" pitchFamily="34" charset="0"/>
                                <a:sym typeface="Calibri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 dirty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rgbClr val="424242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424242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 panose="020F0502020204030204" pitchFamily="34" charset="0"/>
                                <a:sym typeface="Calibri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424242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 panose="020F0502020204030204" pitchFamily="34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vi-VN" sz="2000" dirty="0">
                  <a:solidFill>
                    <a:srgbClr val="42424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Calibri"/>
                </a:endParaRPr>
              </a:p>
              <a:p>
                <a:pPr marL="800100" lvl="1" indent="-342900">
                  <a:buClr>
                    <a:srgbClr val="424242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2000">
                    <a:solidFill>
                      <a:srgbClr val="42424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Calibri"/>
                  </a:rPr>
                  <a:t>Relay node set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424242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𝑅</m:t>
                    </m:r>
                    <m:r>
                      <a:rPr lang="en-US" sz="2000" i="1">
                        <a:solidFill>
                          <a:srgbClr val="424242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 = {</m:t>
                    </m:r>
                    <m:r>
                      <a:rPr lang="en-US" sz="20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𝑟</m:t>
                    </m:r>
                    <m:r>
                      <a:rPr lang="en-US" sz="20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₁, </m:t>
                    </m:r>
                    <m:r>
                      <a:rPr lang="en-US" sz="20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𝑟</m:t>
                    </m:r>
                    <m:r>
                      <a:rPr lang="en-US" sz="20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₂, </m:t>
                    </m:r>
                    <m:r>
                      <a:rPr lang="en-US" sz="20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𝑟</m:t>
                    </m:r>
                    <m:r>
                      <a:rPr lang="en-US" sz="20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₃, …, 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1" dirty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  <m:t>r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}</m:t>
                    </m:r>
                  </m:oMath>
                </a14:m>
                <a:endParaRPr lang="en-US" sz="2000" dirty="0">
                  <a:solidFill>
                    <a:schemeClr val="dk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Calibri"/>
                </a:endParaRPr>
              </a:p>
              <a:p>
                <a:pPr marL="800100" lvl="1" indent="-342900">
                  <a:buClr>
                    <a:srgbClr val="424242"/>
                  </a:buClr>
                  <a:buSzPct val="100000"/>
                  <a:buFont typeface="Wingdings" panose="05000000000000000000" pitchFamily="2" charset="2"/>
                  <a:buChar char="§"/>
                </a:pPr>
                <a:endParaRPr lang="en-US" sz="2000" dirty="0">
                  <a:solidFill>
                    <a:srgbClr val="42424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Calibri"/>
                </a:endParaRPr>
              </a:p>
            </p:txBody>
          </p:sp>
        </mc:Choice>
        <mc:Fallback xmlns="">
          <p:sp>
            <p:nvSpPr>
              <p:cNvPr id="1103" name="TextBox 1102">
                <a:extLst>
                  <a:ext uri="{FF2B5EF4-FFF2-40B4-BE49-F238E27FC236}">
                    <a16:creationId xmlns:a16="http://schemas.microsoft.com/office/drawing/2014/main" id="{AD1A6BEE-CA2E-ED6E-C481-90F46B381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114800"/>
                <a:ext cx="6337008" cy="1347100"/>
              </a:xfrm>
              <a:prstGeom prst="rect">
                <a:avLst/>
              </a:prstGeom>
              <a:blipFill>
                <a:blip r:embed="rId3"/>
                <a:stretch>
                  <a:fillRect l="-865" t="-2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2" name="TextBox 1121">
                <a:extLst>
                  <a:ext uri="{FF2B5EF4-FFF2-40B4-BE49-F238E27FC236}">
                    <a16:creationId xmlns:a16="http://schemas.microsoft.com/office/drawing/2014/main" id="{103470E5-D28A-E533-5EA5-0AB5BFA847FF}"/>
                  </a:ext>
                </a:extLst>
              </p:cNvPr>
              <p:cNvSpPr txBox="1"/>
              <p:nvPr/>
            </p:nvSpPr>
            <p:spPr>
              <a:xfrm>
                <a:off x="457200" y="1370087"/>
                <a:ext cx="5923280" cy="1631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marR="0" lvl="0" indent="-3429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24242"/>
                  </a:buClr>
                  <a:buSzPct val="100000"/>
                  <a:buFont typeface="Wingdings" panose="05000000000000000000" pitchFamily="2" charset="2"/>
                  <a:buChar char="q"/>
                </a:pPr>
                <a:r>
                  <a:rPr lang="en-US" sz="2000" b="1">
                    <a:solidFill>
                      <a:srgbClr val="42424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Calibri"/>
                  </a:rPr>
                  <a:t>Constraint</a:t>
                </a:r>
                <a:r>
                  <a:rPr lang="vi-VN" sz="2000" b="1" i="0" u="none" strike="noStrike">
                    <a:solidFill>
                      <a:srgbClr val="42424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Calibri"/>
                  </a:rPr>
                  <a:t>:</a:t>
                </a:r>
                <a:endParaRPr lang="vi-VN" sz="2000" b="1" i="0" u="none" strike="noStrike" dirty="0">
                  <a:solidFill>
                    <a:srgbClr val="42424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Calibri"/>
                </a:endParaRPr>
              </a:p>
              <a:p>
                <a:pPr marL="800100" lvl="1" indent="-342900">
                  <a:buClr>
                    <a:srgbClr val="424242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2000">
                    <a:solidFill>
                      <a:srgbClr val="42424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Calibri"/>
                  </a:rPr>
                  <a:t>Target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dk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Calibri"/>
                  </a:rPr>
                  <a:t> </a:t>
                </a:r>
                <a:r>
                  <a:rPr lang="en-US" sz="2000">
                    <a:solidFill>
                      <a:schemeClr val="dk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Calibri"/>
                  </a:rPr>
                  <a:t>is covered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  <m:t>𝑞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dk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Calibri"/>
                  </a:rPr>
                  <a:t> </a:t>
                </a:r>
                <a:r>
                  <a:rPr lang="en-US" sz="2000">
                    <a:solidFill>
                      <a:schemeClr val="dk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Calibri"/>
                  </a:rPr>
                  <a:t>sensor simultaneously.</a:t>
                </a:r>
                <a:endParaRPr lang="vi-VN" sz="2000" dirty="0">
                  <a:solidFill>
                    <a:schemeClr val="dk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Calibri"/>
                </a:endParaRPr>
              </a:p>
              <a:p>
                <a:pPr marL="800100" lvl="1" indent="-342900">
                  <a:buClr>
                    <a:srgbClr val="424242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2000">
                    <a:solidFill>
                      <a:schemeClr val="dk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Calibri"/>
                  </a:rPr>
                  <a:t>Target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dk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Calibri"/>
                  </a:rPr>
                  <a:t>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  <m:t>𝑞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dk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Calibri"/>
                  </a:rPr>
                  <a:t> </a:t>
                </a:r>
                <a:r>
                  <a:rPr lang="en-US" sz="2000">
                    <a:solidFill>
                      <a:schemeClr val="dk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Calibri"/>
                  </a:rPr>
                  <a:t>node-disjoint paths to base station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  <a:sym typeface="Calibri"/>
                      </a:rPr>
                      <m:t>𝐵</m:t>
                    </m:r>
                  </m:oMath>
                </a14:m>
                <a:r>
                  <a:rPr lang="en-US" sz="2000" dirty="0">
                    <a:solidFill>
                      <a:schemeClr val="dk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1122" name="TextBox 1121">
                <a:extLst>
                  <a:ext uri="{FF2B5EF4-FFF2-40B4-BE49-F238E27FC236}">
                    <a16:creationId xmlns:a16="http://schemas.microsoft.com/office/drawing/2014/main" id="{103470E5-D28A-E533-5EA5-0AB5BFA84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370087"/>
                <a:ext cx="5923280" cy="1631216"/>
              </a:xfrm>
              <a:prstGeom prst="rect">
                <a:avLst/>
              </a:prstGeom>
              <a:blipFill>
                <a:blip r:embed="rId4"/>
                <a:stretch>
                  <a:fillRect l="-926" t="-2247" b="-5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3" name="TextBox 1122">
            <a:extLst>
              <a:ext uri="{FF2B5EF4-FFF2-40B4-BE49-F238E27FC236}">
                <a16:creationId xmlns:a16="http://schemas.microsoft.com/office/drawing/2014/main" id="{F907E9C7-6061-9EFA-8B37-2C4C28D5646A}"/>
              </a:ext>
            </a:extLst>
          </p:cNvPr>
          <p:cNvSpPr txBox="1"/>
          <p:nvPr/>
        </p:nvSpPr>
        <p:spPr>
          <a:xfrm>
            <a:off x="457200" y="4114800"/>
            <a:ext cx="62782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buClr>
                <a:srgbClr val="424242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000" b="1">
                <a:solidFill>
                  <a:srgbClr val="42424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Objective: </a:t>
            </a:r>
            <a:endParaRPr lang="en-US" sz="2000" b="1" dirty="0">
              <a:solidFill>
                <a:schemeClr val="dk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Calibri"/>
            </a:endParaRPr>
          </a:p>
          <a:p>
            <a:pPr marL="800100" lvl="1" indent="-342900">
              <a:buClr>
                <a:srgbClr val="42424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000">
                <a:solidFill>
                  <a:srgbClr val="42424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Minimizing </a:t>
            </a:r>
            <a:r>
              <a:rPr lang="en-US" sz="2000" dirty="0">
                <a:solidFill>
                  <a:srgbClr val="42424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|𝑅|+|𝑆|</a:t>
            </a:r>
            <a:endParaRPr lang="en-US" sz="2000" dirty="0">
              <a:solidFill>
                <a:schemeClr val="dk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Calibri"/>
            </a:endParaRPr>
          </a:p>
        </p:txBody>
      </p:sp>
      <p:sp>
        <p:nvSpPr>
          <p:cNvPr id="1135" name="Title 3">
            <a:extLst>
              <a:ext uri="{FF2B5EF4-FFF2-40B4-BE49-F238E27FC236}">
                <a16:creationId xmlns:a16="http://schemas.microsoft.com/office/drawing/2014/main" id="{74FC05DF-F9C7-F3AC-2EA8-0D84BD1B9B63}"/>
              </a:ext>
            </a:extLst>
          </p:cNvPr>
          <p:cNvSpPr txBox="1">
            <a:spLocks/>
          </p:cNvSpPr>
          <p:nvPr/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spcBef>
                <a:spcPts val="0"/>
              </a:spcBef>
              <a:buClr>
                <a:schemeClr val="lt1"/>
              </a:buClr>
              <a:buSzPts val="2800"/>
              <a:buFont typeface="Calibri"/>
              <a:buNone/>
            </a:pPr>
            <a:endParaRPr lang="en-US" dirty="0">
              <a:latin typeface="Calibri 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B118DE-FD08-8158-0266-62D44E8A5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0480" y="822767"/>
            <a:ext cx="5627490" cy="5534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3C335C-4EE2-BF8B-25AD-428E10FA38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0499" y="822767"/>
            <a:ext cx="5557471" cy="55266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D0AEE8-B8AD-A12E-D9DD-367AB5E6ED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2538" y="834608"/>
            <a:ext cx="5625432" cy="552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8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1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1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1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1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1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1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1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1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1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1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1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2" dur="500"/>
                                        <p:tgtEl>
                                          <p:spTgt spid="1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/>
                                        <p:tgtEl>
                                          <p:spTgt spid="1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7" dur="500"/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/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2" dur="500"/>
                                        <p:tgtEl>
                                          <p:spTgt spid="1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/>
                                        <p:tgtEl>
                                          <p:spTgt spid="1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7" dur="500"/>
                                        <p:tgtEl>
                                          <p:spTgt spid="1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/>
                                        <p:tgtEl>
                                          <p:spTgt spid="1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2" grpId="0" uiExpand="1" build="p"/>
      <p:bldP spid="1102" grpId="1" build="allAtOnce"/>
      <p:bldP spid="1103" grpId="0" uiExpand="1" build="p"/>
      <p:bldP spid="1103" grpId="1" uiExpand="1" build="allAtOnce"/>
      <p:bldP spid="1122" grpId="0" uiExpand="1" build="p"/>
      <p:bldP spid="112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>
                <a:solidFill>
                  <a:schemeClr val="bg1">
                    <a:lumMod val="85000"/>
                  </a:schemeClr>
                </a:solidFill>
              </a:rPr>
              <a:t>1. 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</a:rPr>
              <a:t>Introduction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bg1">
                    <a:lumMod val="85000"/>
                  </a:schemeClr>
                </a:solidFill>
              </a:rPr>
              <a:t>2. 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</a:rPr>
              <a:t>Related work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bg1">
                    <a:lumMod val="85000"/>
                  </a:schemeClr>
                </a:solidFill>
              </a:rPr>
              <a:t>3. 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</a:rPr>
              <a:t>Problem formulation</a:t>
            </a:r>
          </a:p>
          <a:p>
            <a:pPr marL="0" indent="0">
              <a:buNone/>
            </a:pPr>
            <a:r>
              <a:rPr lang="en-US" sz="2400" b="1"/>
              <a:t>4. </a:t>
            </a:r>
            <a:r>
              <a:rPr lang="en-US" sz="2400"/>
              <a:t>Proposed method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bg1">
                    <a:lumMod val="85000"/>
                  </a:schemeClr>
                </a:solidFill>
              </a:rPr>
              <a:t>5. 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</a:rPr>
              <a:t>Experimental result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bg1">
                    <a:lumMod val="85000"/>
                  </a:schemeClr>
                </a:solidFill>
              </a:rPr>
              <a:t>6. 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</a:rPr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929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1F4ADB-9979-F0ED-7236-61B5C39B8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4B46F8-607F-3148-C70D-9F26C349C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 Proposed method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4DA8A6-CFEC-1C82-9FE1-1D3B305B1C0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Two-phase approach: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AE205E-8625-E2FD-6B04-F3905F314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242" y="1058844"/>
            <a:ext cx="2893515" cy="50848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A65D9E-F8C9-854C-F4B6-E0C22C2808E3}"/>
              </a:ext>
            </a:extLst>
          </p:cNvPr>
          <p:cNvSpPr txBox="1"/>
          <p:nvPr/>
        </p:nvSpPr>
        <p:spPr>
          <a:xfrm>
            <a:off x="8467725" y="2713388"/>
            <a:ext cx="31432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/>
              <a:t>SPARTA: S</a:t>
            </a:r>
            <a:r>
              <a:rPr lang="en-US"/>
              <a:t>phere </a:t>
            </a:r>
            <a:r>
              <a:rPr lang="en-US" b="1"/>
              <a:t>P</a:t>
            </a:r>
            <a:r>
              <a:rPr lang="en-US"/>
              <a:t>oint </a:t>
            </a:r>
            <a:r>
              <a:rPr lang="en-US" b="1"/>
              <a:t>A</a:t>
            </a:r>
            <a:r>
              <a:rPr lang="en-US"/>
              <a:t>nd </a:t>
            </a:r>
            <a:r>
              <a:rPr lang="en-US" b="1"/>
              <a:t>R</a:t>
            </a:r>
            <a:r>
              <a:rPr lang="en-US"/>
              <a:t>emoval </a:t>
            </a:r>
            <a:r>
              <a:rPr lang="en-US" b="1"/>
              <a:t>T</a:t>
            </a:r>
            <a:r>
              <a:rPr lang="en-US"/>
              <a:t>arget </a:t>
            </a:r>
            <a:r>
              <a:rPr lang="en-US" b="1"/>
              <a:t>A</a:t>
            </a:r>
            <a:r>
              <a:rPr lang="en-US"/>
              <a:t>lgorithm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1AB2F8-8835-F973-D78A-38D716FB9353}"/>
              </a:ext>
            </a:extLst>
          </p:cNvPr>
          <p:cNvSpPr txBox="1"/>
          <p:nvPr/>
        </p:nvSpPr>
        <p:spPr>
          <a:xfrm>
            <a:off x="8467725" y="3614821"/>
            <a:ext cx="314325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/>
              <a:t>GEMSTONE: G</a:t>
            </a:r>
            <a:r>
              <a:rPr lang="en-US"/>
              <a:t>raph-based </a:t>
            </a:r>
            <a:r>
              <a:rPr lang="en-US" b="1"/>
              <a:t>E</a:t>
            </a:r>
            <a:r>
              <a:rPr lang="en-US"/>
              <a:t>fficient </a:t>
            </a:r>
            <a:r>
              <a:rPr lang="en-US" b="1"/>
              <a:t>M</a:t>
            </a:r>
            <a:r>
              <a:rPr lang="en-US"/>
              <a:t>inimum </a:t>
            </a:r>
            <a:r>
              <a:rPr lang="en-US" b="1"/>
              <a:t>S</a:t>
            </a:r>
            <a:r>
              <a:rPr lang="en-US"/>
              <a:t>panning </a:t>
            </a:r>
            <a:r>
              <a:rPr lang="en-US" b="1"/>
              <a:t>T</a:t>
            </a:r>
            <a:r>
              <a:rPr lang="en-US"/>
              <a:t>ree </a:t>
            </a:r>
            <a:r>
              <a:rPr lang="en-US" b="1"/>
              <a:t>O</a:t>
            </a:r>
            <a:r>
              <a:rPr lang="en-US"/>
              <a:t>ptimization for </a:t>
            </a:r>
            <a:r>
              <a:rPr lang="en-US" b="1"/>
              <a:t>N</a:t>
            </a:r>
            <a:r>
              <a:rPr lang="en-US"/>
              <a:t>etwork </a:t>
            </a:r>
            <a:r>
              <a:rPr lang="en-US" b="1"/>
              <a:t>E</a:t>
            </a:r>
            <a:r>
              <a:rPr lang="en-US"/>
              <a:t>stablishment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543A8B-5850-57E4-9B2B-27CF7B30A248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7394448" y="3036554"/>
            <a:ext cx="10732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757DDC-E67B-37AE-82F1-B5A0640B4013}"/>
              </a:ext>
            </a:extLst>
          </p:cNvPr>
          <p:cNvCxnSpPr>
            <a:cxnSpLocks/>
          </p:cNvCxnSpPr>
          <p:nvPr/>
        </p:nvCxnSpPr>
        <p:spPr>
          <a:xfrm flipH="1">
            <a:off x="7394448" y="4214985"/>
            <a:ext cx="10732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33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E7A89F-A58B-1469-681D-BAF1DC701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C42F260A-3027-9DA3-C737-4492337093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4.1. Phase I: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/>
                  <a:t>-Coverage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C42F260A-3027-9DA3-C737-4492337093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112" t="-25000" b="-4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9BF76D1A-44E9-61D0-3B6D-46AF1874739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38139" y="1058863"/>
                <a:ext cx="5828981" cy="4908550"/>
              </a:xfrm>
            </p:spPr>
            <p:txBody>
              <a:bodyPr/>
              <a:lstStyle/>
              <a:p>
                <a:pPr marR="0" lvl="0" indent="-274320" algn="just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folHlink"/>
                  </a:buClr>
                  <a:buSzPts val="1680"/>
                  <a:buFont typeface="Noto Sans Symbols"/>
                  <a:buChar char="■"/>
                </a:pPr>
                <a:r>
                  <a:rPr lang="en-US" sz="2000" b="1">
                    <a:solidFill>
                      <a:schemeClr val="dk1"/>
                    </a:solidFill>
                    <a:sym typeface="Calibri"/>
                  </a:rPr>
                  <a:t>Input: </a:t>
                </a:r>
                <a:endParaRPr lang="en-US" sz="2000" b="1" dirty="0">
                  <a:solidFill>
                    <a:schemeClr val="dk1"/>
                  </a:solidFill>
                  <a:sym typeface="Calibri"/>
                </a:endParaRPr>
              </a:p>
              <a:p>
                <a:pPr lvl="1" indent="-274320" algn="just">
                  <a:lnSpc>
                    <a:spcPct val="150000"/>
                  </a:lnSpc>
                  <a:spcBef>
                    <a:spcPts val="0"/>
                  </a:spcBef>
                  <a:buClr>
                    <a:schemeClr val="folHlink"/>
                  </a:buClr>
                  <a:buSzPts val="1680"/>
                  <a:buFont typeface="Noto Sans Symbols"/>
                  <a:buChar char="■"/>
                </a:pPr>
                <a:r>
                  <a:rPr lang="en-US" sz="1800" b="0" dirty="0">
                    <a:solidFill>
                      <a:schemeClr val="dk1"/>
                    </a:solidFill>
                    <a:sym typeface="Calibri"/>
                  </a:rPr>
                  <a:t>Target set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𝑇</m:t>
                    </m:r>
                    <m:r>
                      <a:rPr lang="en-US" sz="18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={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,…,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  <m:t>𝑛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}</m:t>
                    </m:r>
                  </m:oMath>
                </a14:m>
                <a:endParaRPr lang="en-US" sz="1800" dirty="0"/>
              </a:p>
              <a:p>
                <a:pPr lvl="1" indent="-274320" algn="just">
                  <a:lnSpc>
                    <a:spcPct val="150000"/>
                  </a:lnSpc>
                  <a:spcBef>
                    <a:spcPts val="0"/>
                  </a:spcBef>
                  <a:buClr>
                    <a:schemeClr val="folHlink"/>
                  </a:buClr>
                  <a:buSzPts val="1680"/>
                  <a:buFont typeface="Noto Sans Symbols"/>
                  <a:buChar char="■"/>
                </a:pPr>
                <a:r>
                  <a:rPr lang="en-US" sz="1800"/>
                  <a:t>Priority vector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={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,…,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}</m:t>
                    </m:r>
                  </m:oMath>
                </a14:m>
                <a:endParaRPr lang="en-US" sz="1800" dirty="0"/>
              </a:p>
              <a:p>
                <a:pPr lvl="1" indent="-274320" algn="just">
                  <a:lnSpc>
                    <a:spcPct val="150000"/>
                  </a:lnSpc>
                  <a:spcBef>
                    <a:spcPts val="0"/>
                  </a:spcBef>
                  <a:buClr>
                    <a:schemeClr val="folHlink"/>
                  </a:buClr>
                  <a:buSzPts val="1680"/>
                  <a:buFont typeface="Noto Sans Symbols"/>
                  <a:buChar char="■"/>
                </a:pPr>
                <a:r>
                  <a:rPr lang="en-US" sz="1800"/>
                  <a:t>Sensing range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R="0" lvl="0" indent="-274320" algn="just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folHlink"/>
                  </a:buClr>
                  <a:buSzPts val="1680"/>
                  <a:buFont typeface="Noto Sans Symbols"/>
                  <a:buChar char="■"/>
                </a:pPr>
                <a:r>
                  <a:rPr lang="en-US" sz="2000" b="1">
                    <a:solidFill>
                      <a:schemeClr val="dk1"/>
                    </a:solidFill>
                    <a:sym typeface="Calibri"/>
                  </a:rPr>
                  <a:t>Output: </a:t>
                </a:r>
                <a:r>
                  <a:rPr lang="en-US" sz="2000">
                    <a:solidFill>
                      <a:schemeClr val="dk1"/>
                    </a:solidFill>
                    <a:sym typeface="Calibri"/>
                  </a:rPr>
                  <a:t>Sensor set</a:t>
                </a:r>
                <a:r>
                  <a:rPr lang="en-US" sz="2000" b="0">
                    <a:solidFill>
                      <a:schemeClr val="dk1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𝑆</m:t>
                    </m:r>
                    <m:r>
                      <a:rPr lang="en-US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={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,…,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}</m:t>
                    </m:r>
                  </m:oMath>
                </a14:m>
                <a:endParaRPr lang="en-US" sz="2000" dirty="0"/>
              </a:p>
              <a:p>
                <a:pPr indent="-274320" algn="just">
                  <a:lnSpc>
                    <a:spcPct val="150000"/>
                  </a:lnSpc>
                  <a:spcBef>
                    <a:spcPts val="0"/>
                  </a:spcBef>
                  <a:buClr>
                    <a:schemeClr val="folHlink"/>
                  </a:buClr>
                  <a:buSzPts val="1680"/>
                  <a:buFont typeface="Noto Sans Symbols"/>
                  <a:buChar char="■"/>
                </a:pPr>
                <a:r>
                  <a:rPr lang="en-US" sz="2000" b="1">
                    <a:solidFill>
                      <a:schemeClr val="dk1"/>
                    </a:solidFill>
                    <a:sym typeface="Calibri"/>
                  </a:rPr>
                  <a:t>Constraint: </a:t>
                </a:r>
                <a:r>
                  <a:rPr lang="en-US" sz="2000">
                    <a:solidFill>
                      <a:srgbClr val="424242"/>
                    </a:solidFill>
                    <a:sym typeface="Calibri"/>
                  </a:rPr>
                  <a:t>Target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dk1"/>
                    </a:solidFill>
                    <a:sym typeface="Calibri"/>
                  </a:rPr>
                  <a:t> </a:t>
                </a:r>
                <a:r>
                  <a:rPr lang="en-US" sz="2000">
                    <a:solidFill>
                      <a:schemeClr val="dk1"/>
                    </a:solidFill>
                    <a:sym typeface="Calibri"/>
                  </a:rPr>
                  <a:t>is covered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  <m:t>𝑞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dk1"/>
                    </a:solidFill>
                    <a:sym typeface="Calibri"/>
                  </a:rPr>
                  <a:t> </a:t>
                </a:r>
                <a:r>
                  <a:rPr lang="en-US" sz="2000">
                    <a:solidFill>
                      <a:schemeClr val="dk1"/>
                    </a:solidFill>
                    <a:sym typeface="Calibri"/>
                  </a:rPr>
                  <a:t>sensor simultaneously.</a:t>
                </a:r>
                <a:endParaRPr lang="en-US" sz="2000" dirty="0"/>
              </a:p>
              <a:p>
                <a:pPr marR="0" lvl="0" indent="-274320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folHlink"/>
                  </a:buClr>
                  <a:buSzPts val="1680"/>
                  <a:buFont typeface="Noto Sans Symbols"/>
                  <a:buChar char="■"/>
                </a:pPr>
                <a:r>
                  <a:rPr lang="en-US" sz="2000" b="1">
                    <a:solidFill>
                      <a:schemeClr val="dk1"/>
                    </a:solidFill>
                    <a:sym typeface="Calibri"/>
                  </a:rPr>
                  <a:t>Objective: </a:t>
                </a:r>
                <a:r>
                  <a:rPr lang="en-US" sz="2000" b="0">
                    <a:solidFill>
                      <a:schemeClr val="dk1"/>
                    </a:solidFill>
                    <a:sym typeface="Calibri"/>
                  </a:rPr>
                  <a:t>Minimizing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  <m:r>
                      <a:rPr lang="en-US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Calibri"/>
                      </a:rPr>
                      <m:t>𝑆</m:t>
                    </m:r>
                    <m:r>
                      <a:rPr lang="en-US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</m:oMath>
                </a14:m>
                <a:r>
                  <a:rPr lang="en-US" sz="2000">
                    <a:solidFill>
                      <a:schemeClr val="dk1"/>
                    </a:solidFill>
                    <a:sym typeface="Calibri"/>
                  </a:rPr>
                  <a:t>.</a:t>
                </a:r>
                <a:endParaRPr lang="en-US" sz="20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9BF76D1A-44E9-61D0-3B6D-46AF187473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38139" y="1058863"/>
                <a:ext cx="5828981" cy="4908550"/>
              </a:xfrm>
              <a:blipFill>
                <a:blip r:embed="rId3"/>
                <a:stretch>
                  <a:fillRect l="-522" r="-10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B15585F-8F42-76EF-A7CC-5A5CE05B2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590" y="812800"/>
            <a:ext cx="5692121" cy="55679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2D446E-2749-C5BD-11CC-FFD4AA7467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8887" y="815583"/>
            <a:ext cx="5534377" cy="556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83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1F4ADB-9979-F0ED-7236-61B5C39B8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AE4B46F8-607F-3148-C70D-9F26C349C53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4.1. Phase I: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/>
                  <a:t>-Coverage - SPARTA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AE4B46F8-607F-3148-C70D-9F26C349C5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112" t="-25000" b="-4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14DA8A6-CFEC-1C82-9FE1-1D3B305B1C0C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38736" y="1058844"/>
                <a:ext cx="6163664" cy="4909124"/>
              </a:xfrm>
            </p:spPr>
            <p:txBody>
              <a:bodyPr/>
              <a:lstStyle/>
              <a:p>
                <a:r>
                  <a:rPr lang="en-US" sz="2400" b="1"/>
                  <a:t>Step 1:</a:t>
                </a:r>
                <a:r>
                  <a:rPr lang="en-US" sz="2400"/>
                  <a:t> Constructing the intersection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𝑡𝑟𝑖𝑎𝑑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𝑝𝑎𝑖𝑟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/>
              </a:p>
              <a:p>
                <a:r>
                  <a:rPr lang="en-US" sz="2400" b="1"/>
                  <a:t>Step 2:</a:t>
                </a:r>
                <a:r>
                  <a:rPr lang="en-US" sz="2400"/>
                  <a:t> Repeat until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sz="2400"/>
                  <a:t>:</a:t>
                </a:r>
              </a:p>
              <a:p>
                <a:pPr lvl="1"/>
                <a:r>
                  <a:rPr lang="en-US" sz="2000"/>
                  <a:t>Select 2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/>
                  <a:t> in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/>
                  <a:t> which cover the same and largest set of targets.</a:t>
                </a:r>
              </a:p>
              <a:p>
                <a:pPr lvl="1"/>
                <a:r>
                  <a:rPr lang="en-US" sz="2000"/>
                  <a:t>Place minimum sensor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/>
                  <a:t> so that at least the coverage constraint of one target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𝑐𝑜𝑣𝑒𝑟</m:t>
                        </m:r>
                      </m:sup>
                    </m:sSubSup>
                  </m:oMath>
                </a14:m>
                <a:r>
                  <a:rPr lang="en-US" sz="2000"/>
                  <a:t> is satisfied.</a:t>
                </a:r>
              </a:p>
              <a:p>
                <a:pPr lvl="1"/>
                <a:r>
                  <a:rPr lang="en-US" sz="2000"/>
                  <a:t>Remove the targets whose coverage constraints are satisfied and update the coverage constraints of other targets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𝑐𝑜𝑣𝑒𝑟</m:t>
                        </m:r>
                      </m:sup>
                    </m:sSubSup>
                  </m:oMath>
                </a14:m>
                <a:r>
                  <a:rPr lang="en-US" sz="2000"/>
                  <a:t>.</a:t>
                </a:r>
              </a:p>
              <a:p>
                <a:r>
                  <a:rPr lang="en-US" sz="2400" b="1"/>
                  <a:t>Step 3:</a:t>
                </a:r>
                <a:r>
                  <a:rPr lang="en-US" sz="2400"/>
                  <a:t> Place the remaining necessary number of sensors inside each remaining sphere.</a:t>
                </a:r>
              </a:p>
              <a:p>
                <a:pPr marL="457200" lvl="1" indent="0">
                  <a:buNone/>
                </a:pPr>
                <a:endParaRPr lang="en-US" sz="2000"/>
              </a:p>
              <a:p>
                <a:pPr lvl="1"/>
                <a:endParaRPr lang="en-US" sz="2000"/>
              </a:p>
              <a:p>
                <a:pPr lvl="1"/>
                <a:endParaRPr lang="en-US" sz="2000"/>
              </a:p>
              <a:p>
                <a:pPr lvl="1"/>
                <a:endParaRPr lang="en-US" sz="2000"/>
              </a:p>
              <a:p>
                <a:pPr lvl="1"/>
                <a:endParaRPr lang="en-US" sz="200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14DA8A6-CFEC-1C82-9FE1-1D3B305B1C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38736" y="1058844"/>
                <a:ext cx="6163664" cy="4909124"/>
              </a:xfrm>
              <a:blipFill>
                <a:blip r:embed="rId3"/>
                <a:stretch>
                  <a:fillRect l="-1385" t="-1739" r="-1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CA3A257-4CD2-83B5-34F6-B39013AA8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7770" y="1058844"/>
            <a:ext cx="5211941" cy="17627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EB3AAC-FADC-5865-358B-917E07097863}"/>
                  </a:ext>
                </a:extLst>
              </p:cNvPr>
              <p:cNvSpPr txBox="1"/>
              <p:nvPr/>
            </p:nvSpPr>
            <p:spPr>
              <a:xfrm>
                <a:off x="6687770" y="2939029"/>
                <a:ext cx="5211941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𝑡𝑟𝑖𝑎𝑑</m:t>
                        </m:r>
                      </m:sup>
                    </m:sSup>
                  </m:oMath>
                </a14:m>
                <a:r>
                  <a:rPr lang="en-US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: Possible number of intersection points of 3 spheres. Intersection points are marked with red.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EB3AAC-FADC-5865-358B-917E07097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770" y="2939029"/>
                <a:ext cx="5211941" cy="669992"/>
              </a:xfrm>
              <a:prstGeom prst="rect">
                <a:avLst/>
              </a:prstGeom>
              <a:blipFill>
                <a:blip r:embed="rId5"/>
                <a:stretch>
                  <a:fillRect t="-3636" r="-1520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50BB5D-6638-3E94-566D-5BFCEE697FBF}"/>
                  </a:ext>
                </a:extLst>
              </p:cNvPr>
              <p:cNvSpPr txBox="1"/>
              <p:nvPr/>
            </p:nvSpPr>
            <p:spPr>
              <a:xfrm>
                <a:off x="6685280" y="5552905"/>
                <a:ext cx="521194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𝑝𝑎𝑖𝑟</m:t>
                        </m:r>
                      </m:sup>
                    </m:sSup>
                  </m:oMath>
                </a14:m>
                <a:r>
                  <a:rPr lang="en-US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: Mid points of 2 spheres (marked with red).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50BB5D-6638-3E94-566D-5BFCEE697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5280" y="5552905"/>
                <a:ext cx="5211941" cy="378245"/>
              </a:xfrm>
              <a:prstGeom prst="rect">
                <a:avLst/>
              </a:prstGeom>
              <a:blipFill>
                <a:blip r:embed="rId6"/>
                <a:stretch>
                  <a:fillRect t="-8065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733527D4-3EC2-9F5A-FCB6-202F16FAC3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8770" y="3889919"/>
            <a:ext cx="2044961" cy="136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42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93F00AC-4732-61EE-E9D2-3234B37CD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836267"/>
            <a:ext cx="5638800" cy="547358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1F4ADB-9979-F0ED-7236-61B5C39B8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AE4B46F8-607F-3148-C70D-9F26C349C53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4.1. Phase I: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/>
                  <a:t>-Coverage - SPARTA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AE4B46F8-607F-3148-C70D-9F26C349C5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112" t="-25000" b="-4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14DA8A6-CFEC-1C82-9FE1-1D3B305B1C0C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38736" y="1058844"/>
                <a:ext cx="6167984" cy="4909124"/>
              </a:xfrm>
            </p:spPr>
            <p:txBody>
              <a:bodyPr/>
              <a:lstStyle/>
              <a:p>
                <a:r>
                  <a:rPr lang="en-US" sz="2400" b="1"/>
                  <a:t>Step 1:</a:t>
                </a:r>
                <a:r>
                  <a:rPr lang="en-US" sz="2400"/>
                  <a:t> Constructing the intersection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𝑡𝑟𝑖𝑎𝑑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𝑝𝑎𝑖𝑟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/>
              </a:p>
              <a:p>
                <a:r>
                  <a:rPr lang="en-US" sz="2400" b="1"/>
                  <a:t>Step 2:</a:t>
                </a:r>
                <a:r>
                  <a:rPr lang="en-US" sz="2400"/>
                  <a:t> Repeat until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sz="2400"/>
                  <a:t>:</a:t>
                </a:r>
              </a:p>
              <a:p>
                <a:pPr lvl="1"/>
                <a:r>
                  <a:rPr lang="en-US" sz="2000"/>
                  <a:t>Select 2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/>
                  <a:t> in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/>
                  <a:t> which cover the same and largest set of targets.</a:t>
                </a:r>
              </a:p>
              <a:p>
                <a:pPr lvl="1"/>
                <a:r>
                  <a:rPr lang="en-US" sz="2000"/>
                  <a:t>Place minimum sensor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/>
                  <a:t> so that at least the coverage constraint of one target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𝑐𝑜𝑣𝑒𝑟</m:t>
                        </m:r>
                      </m:sup>
                    </m:sSubSup>
                  </m:oMath>
                </a14:m>
                <a:r>
                  <a:rPr lang="en-US" sz="2000"/>
                  <a:t> is satisfied.</a:t>
                </a:r>
              </a:p>
              <a:p>
                <a:pPr lvl="1"/>
                <a:r>
                  <a:rPr lang="en-US" sz="2000"/>
                  <a:t>Remove the targets whose coverage constraints are satisfied and update the coverage constraints of other targets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𝑐𝑜𝑣𝑒𝑟</m:t>
                        </m:r>
                      </m:sup>
                    </m:sSubSup>
                  </m:oMath>
                </a14:m>
                <a:r>
                  <a:rPr lang="en-US" sz="2000"/>
                  <a:t>.</a:t>
                </a:r>
              </a:p>
              <a:p>
                <a:r>
                  <a:rPr lang="en-US" sz="2400" b="1"/>
                  <a:t>Step 3:</a:t>
                </a:r>
                <a:r>
                  <a:rPr lang="en-US" sz="2400"/>
                  <a:t> Place the remaining necessary number of sensors inside each remaining sphere.</a:t>
                </a:r>
              </a:p>
              <a:p>
                <a:pPr marL="457200" lvl="1" indent="0">
                  <a:buNone/>
                </a:pPr>
                <a:endParaRPr lang="en-US" sz="2000"/>
              </a:p>
              <a:p>
                <a:pPr lvl="1"/>
                <a:endParaRPr lang="en-US" sz="2000"/>
              </a:p>
              <a:p>
                <a:pPr lvl="1"/>
                <a:endParaRPr lang="en-US" sz="2000"/>
              </a:p>
              <a:p>
                <a:pPr lvl="1"/>
                <a:endParaRPr lang="en-US" sz="2000"/>
              </a:p>
              <a:p>
                <a:pPr lvl="1"/>
                <a:endParaRPr lang="en-US" sz="200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14DA8A6-CFEC-1C82-9FE1-1D3B305B1C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38736" y="1058844"/>
                <a:ext cx="6167984" cy="4909124"/>
              </a:xfrm>
              <a:blipFill>
                <a:blip r:embed="rId4"/>
                <a:stretch>
                  <a:fillRect l="-1385" t="-1739" r="-2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5A6B5DB9-6FC8-1317-7B39-D8C9BE195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836267"/>
            <a:ext cx="5619335" cy="5432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1A5DED-5F63-2399-0AAC-2C30364BEF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3938" y="836267"/>
            <a:ext cx="5670808" cy="5482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C1EE53-52A2-CBC6-90D1-0512BF3296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5375" y="836267"/>
            <a:ext cx="5648265" cy="55476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CB7023-36C6-E8C4-0994-33F30B8A0D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4268" y="836267"/>
            <a:ext cx="5568267" cy="553271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F4B3562-2D78-6F02-54DB-CE62BCB8E0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2463" y="810786"/>
            <a:ext cx="5560808" cy="54829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6252C7C-84C5-D3D4-CE28-8A55194B41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68472" y="831108"/>
            <a:ext cx="5704063" cy="555281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FC19817-B91B-47CC-B74D-3E07873031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69488" y="851712"/>
            <a:ext cx="5573783" cy="553691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E5D3025-6FA5-661F-98BE-EC6E68D56F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10354" y="810786"/>
            <a:ext cx="5670808" cy="5534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49D6C4-96DB-2E65-86D4-FD6D6CB7C3D5}"/>
                  </a:ext>
                </a:extLst>
              </p:cNvPr>
              <p:cNvSpPr txBox="1"/>
              <p:nvPr/>
            </p:nvSpPr>
            <p:spPr>
              <a:xfrm>
                <a:off x="6944525" y="851712"/>
                <a:ext cx="37234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i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Example</a:t>
                </a:r>
                <a:r>
                  <a:rPr lang="en-US" sz="1400" i="1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=3,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=2,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4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49D6C4-96DB-2E65-86D4-FD6D6CB7C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4525" y="851712"/>
                <a:ext cx="3723475" cy="307777"/>
              </a:xfrm>
              <a:prstGeom prst="rect">
                <a:avLst/>
              </a:prstGeom>
              <a:blipFill>
                <a:blip r:embed="rId13"/>
                <a:stretch>
                  <a:fillRect l="-491" t="-6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02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898" y="2461846"/>
            <a:ext cx="4614203" cy="1934307"/>
          </a:xfrm>
        </p:spPr>
        <p:txBody>
          <a:bodyPr/>
          <a:lstStyle/>
          <a:p>
            <a:r>
              <a:rPr lang="en-US"/>
              <a:t>GRADUATION THESIS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004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1F4ADB-9979-F0ED-7236-61B5C39B8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AE4B46F8-607F-3148-C70D-9F26C349C53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4.1. Phase I: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/>
                  <a:t>-Coverage - SPARTA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AE4B46F8-607F-3148-C70D-9F26C349C5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112" t="-25000" b="-4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14DA8A6-CFEC-1C82-9FE1-1D3B305B1C0C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38737" y="1058844"/>
                <a:ext cx="5757264" cy="490912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b="1"/>
                  <a:t>Build a graph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/>
                  <a:t> with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sz="2400" b="1"/>
                  <a:t>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≤2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  <a:p>
                <a:pPr marL="0" indent="0">
                  <a:buNone/>
                </a:pPr>
                <a:r>
                  <a:rPr lang="en-US" sz="2400" b="1"/>
                  <a:t>Two versions to reduce time complexity:</a:t>
                </a:r>
              </a:p>
              <a:p>
                <a:r>
                  <a:rPr lang="en-US" sz="2000" b="1"/>
                  <a:t>SPARTA-CC: </a:t>
                </a:r>
                <a:r>
                  <a:rPr lang="en-US" sz="2000"/>
                  <a:t>Apply SPARTA to each connected component (more sensor-optimal).</a:t>
                </a:r>
              </a:p>
              <a:p>
                <a:r>
                  <a:rPr lang="en-US" sz="2000" b="1"/>
                  <a:t>SPARTA-CP: </a:t>
                </a:r>
                <a:r>
                  <a:rPr lang="en-US" sz="2000"/>
                  <a:t>Apply SPARTA to each clique (more time-optimal).</a:t>
                </a:r>
              </a:p>
              <a:p>
                <a:pPr marL="457200" lvl="1" indent="0">
                  <a:buNone/>
                </a:pPr>
                <a:endParaRPr lang="en-US" sz="2000"/>
              </a:p>
              <a:p>
                <a:pPr lvl="1"/>
                <a:endParaRPr lang="en-US" sz="2000"/>
              </a:p>
              <a:p>
                <a:pPr lvl="1"/>
                <a:endParaRPr lang="en-US" sz="2000"/>
              </a:p>
              <a:p>
                <a:pPr lvl="1"/>
                <a:endParaRPr lang="en-US" sz="2000"/>
              </a:p>
              <a:p>
                <a:pPr lvl="1"/>
                <a:endParaRPr lang="en-US" sz="200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14DA8A6-CFEC-1C82-9FE1-1D3B305B1C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38737" y="1058844"/>
                <a:ext cx="5757264" cy="4909124"/>
              </a:xfrm>
              <a:blipFill>
                <a:blip r:embed="rId3"/>
                <a:stretch>
                  <a:fillRect l="-1695" t="-1739" r="-1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0AC9DBF3-B1CC-1367-C384-8E9B8552F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100" y="1298080"/>
            <a:ext cx="5717611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1B9CF6-FE95-5DA8-33AF-02B3C41B4C88}"/>
              </a:ext>
            </a:extLst>
          </p:cNvPr>
          <p:cNvSpPr txBox="1"/>
          <p:nvPr/>
        </p:nvSpPr>
        <p:spPr>
          <a:xfrm>
            <a:off x="5891495" y="5598636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a) Connected components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6F0C2-0EF3-D185-2D3A-97EB591F66C2}"/>
              </a:ext>
            </a:extLst>
          </p:cNvPr>
          <p:cNvSpPr txBox="1"/>
          <p:nvPr/>
        </p:nvSpPr>
        <p:spPr>
          <a:xfrm>
            <a:off x="9547352" y="5598636"/>
            <a:ext cx="2352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b) Clique-partitioning</a:t>
            </a:r>
          </a:p>
        </p:txBody>
      </p:sp>
    </p:spTree>
    <p:extLst>
      <p:ext uri="{BB962C8B-B14F-4D97-AF65-F5344CB8AC3E}">
        <p14:creationId xmlns:p14="http://schemas.microsoft.com/office/powerpoint/2010/main" val="3740024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809EBE-BCCD-18F6-ECD1-E9BB974C7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869E036-1E4A-5209-BE97-A23CEF62E19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4.2. Phase II: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/>
                  <a:t>-Connectivity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869E036-1E4A-5209-BE97-A23CEF62E1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112" t="-25000" b="-4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D4CEC5F9-A323-8020-9618-706C20035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7540" y="1032510"/>
                <a:ext cx="5887907" cy="493871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-274320" algn="just">
                  <a:lnSpc>
                    <a:spcPct val="150000"/>
                  </a:lnSpc>
                  <a:spcBef>
                    <a:spcPts val="0"/>
                  </a:spcBef>
                  <a:buClr>
                    <a:schemeClr val="folHlink"/>
                  </a:buClr>
                  <a:buSzPts val="1680"/>
                  <a:buFont typeface="Noto Sans Symbols"/>
                  <a:buChar char="■"/>
                </a:pPr>
                <a:r>
                  <a:rPr lang="en-US" sz="2000" b="1">
                    <a:solidFill>
                      <a:schemeClr val="dk1"/>
                    </a:solidFill>
                    <a:sym typeface="Calibri"/>
                  </a:rPr>
                  <a:t>Input: </a:t>
                </a:r>
                <a:endParaRPr lang="en-US" sz="2000" b="1" dirty="0">
                  <a:solidFill>
                    <a:schemeClr val="dk1"/>
                  </a:solidFill>
                  <a:sym typeface="Calibri"/>
                </a:endParaRPr>
              </a:p>
              <a:p>
                <a:pPr lvl="1" indent="-274320" algn="just">
                  <a:lnSpc>
                    <a:spcPct val="150000"/>
                  </a:lnSpc>
                  <a:spcBef>
                    <a:spcPts val="0"/>
                  </a:spcBef>
                  <a:buClr>
                    <a:schemeClr val="folHlink"/>
                  </a:buClr>
                  <a:buSzPts val="1680"/>
                  <a:buFont typeface="Noto Sans Symbols"/>
                  <a:buChar char="■"/>
                </a:pPr>
                <a:r>
                  <a:rPr lang="en-US" sz="1800" dirty="0">
                    <a:solidFill>
                      <a:schemeClr val="dk1"/>
                    </a:solidFill>
                    <a:sym typeface="Calibri"/>
                  </a:rPr>
                  <a:t>Target set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𝑇</m:t>
                    </m:r>
                    <m:r>
                      <a:rPr lang="en-US" sz="180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={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  <m:t>𝑡</m:t>
                        </m:r>
                      </m:e>
                      <m:sub>
                        <m:r>
                          <a:rPr lang="en-US" sz="18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  <m:t>𝑡</m:t>
                        </m:r>
                      </m:e>
                      <m:sub>
                        <m:r>
                          <a:rPr lang="en-US" sz="18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180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,…,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  <m:t>𝑡</m:t>
                        </m:r>
                      </m:e>
                      <m:sub>
                        <m:r>
                          <a:rPr lang="en-US" sz="18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  <m:t>𝑛</m:t>
                        </m:r>
                      </m:sub>
                    </m:sSub>
                    <m:r>
                      <a:rPr lang="en-US" sz="180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}</m:t>
                    </m:r>
                  </m:oMath>
                </a14:m>
                <a:endParaRPr lang="en-US" sz="1800" dirty="0"/>
              </a:p>
              <a:p>
                <a:pPr lvl="1" indent="-274320" algn="just">
                  <a:lnSpc>
                    <a:spcPct val="150000"/>
                  </a:lnSpc>
                  <a:spcBef>
                    <a:spcPts val="0"/>
                  </a:spcBef>
                  <a:buClr>
                    <a:schemeClr val="folHlink"/>
                  </a:buClr>
                  <a:buSzPts val="1680"/>
                  <a:buFont typeface="Noto Sans Symbols"/>
                  <a:buChar char="■"/>
                </a:pPr>
                <a:r>
                  <a:rPr lang="en-US" sz="1800"/>
                  <a:t>Priority vector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𝑄</m:t>
                    </m:r>
                    <m:r>
                      <a:rPr lang="en-US" sz="18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={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,…,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}</m:t>
                    </m:r>
                  </m:oMath>
                </a14:m>
                <a:endParaRPr lang="vi-VN" sz="1800" dirty="0"/>
              </a:p>
              <a:p>
                <a:pPr lvl="1" indent="-274320" algn="just">
                  <a:lnSpc>
                    <a:spcPct val="150000"/>
                  </a:lnSpc>
                  <a:spcBef>
                    <a:spcPts val="0"/>
                  </a:spcBef>
                  <a:buClr>
                    <a:schemeClr val="folHlink"/>
                  </a:buClr>
                  <a:buSzPts val="1680"/>
                  <a:buFont typeface="Noto Sans Symbols"/>
                  <a:buChar char="■"/>
                </a:pPr>
                <a:r>
                  <a:rPr lang="en-US" sz="1800"/>
                  <a:t>Communication range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 indent="-274320" algn="just">
                  <a:lnSpc>
                    <a:spcPct val="150000"/>
                  </a:lnSpc>
                  <a:spcBef>
                    <a:spcPts val="0"/>
                  </a:spcBef>
                  <a:buClr>
                    <a:schemeClr val="folHlink"/>
                  </a:buClr>
                  <a:buSzPts val="1680"/>
                  <a:buFont typeface="Noto Sans Symbols"/>
                  <a:buChar char="■"/>
                </a:pPr>
                <a:r>
                  <a:rPr lang="en-US" sz="1800">
                    <a:solidFill>
                      <a:schemeClr val="dk1"/>
                    </a:solidFill>
                    <a:sym typeface="Calibri"/>
                  </a:rPr>
                  <a:t>Sensor node set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𝑆</m:t>
                    </m:r>
                    <m:r>
                      <a:rPr lang="en-US" sz="180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180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 panose="020F0502020204030204" pitchFamily="34" charset="0"/>
                                <a:sym typeface="Calibri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 panose="020F0502020204030204" pitchFamily="34" charset="0"/>
                                <a:sym typeface="Calibri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180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 panose="020F0502020204030204" pitchFamily="34" charset="0"/>
                                <a:sym typeface="Calibri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  <m:t>,…,</m:t>
                        </m:r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180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 panose="020F0502020204030204" pitchFamily="34" charset="0"/>
                                <a:sym typeface="Calibri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 panose="020F0502020204030204" pitchFamily="34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>
                  <a:solidFill>
                    <a:schemeClr val="dk1"/>
                  </a:solidFill>
                  <a:sym typeface="Calibri"/>
                </a:endParaRPr>
              </a:p>
              <a:p>
                <a:pPr lvl="1" indent="-274320" algn="just">
                  <a:lnSpc>
                    <a:spcPct val="150000"/>
                  </a:lnSpc>
                  <a:spcBef>
                    <a:spcPts val="0"/>
                  </a:spcBef>
                  <a:buClr>
                    <a:schemeClr val="folHlink"/>
                  </a:buClr>
                  <a:buSzPts val="1680"/>
                  <a:buFont typeface="Noto Sans Symbols"/>
                  <a:buChar char="■"/>
                </a:pPr>
                <a:r>
                  <a:rPr lang="en-US" sz="1800"/>
                  <a:t>Base station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/>
              </a:p>
              <a:p>
                <a:pPr indent="-274320" algn="just">
                  <a:lnSpc>
                    <a:spcPct val="150000"/>
                  </a:lnSpc>
                  <a:spcBef>
                    <a:spcPts val="0"/>
                  </a:spcBef>
                  <a:buClr>
                    <a:schemeClr val="folHlink"/>
                  </a:buClr>
                  <a:buSzPts val="1680"/>
                  <a:buFont typeface="Noto Sans Symbols"/>
                  <a:buChar char="■"/>
                </a:pPr>
                <a:r>
                  <a:rPr lang="en-US" sz="2000" b="1">
                    <a:solidFill>
                      <a:schemeClr val="dk1"/>
                    </a:solidFill>
                    <a:sym typeface="Calibri"/>
                  </a:rPr>
                  <a:t>Output: </a:t>
                </a:r>
                <a:r>
                  <a:rPr lang="en-US" sz="2000">
                    <a:solidFill>
                      <a:schemeClr val="dk1"/>
                    </a:solidFill>
                    <a:sym typeface="Calibri"/>
                  </a:rPr>
                  <a:t>Relay node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R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endParaRPr lang="en-US" sz="2000" b="1" dirty="0">
                  <a:solidFill>
                    <a:schemeClr val="dk1"/>
                  </a:solidFill>
                  <a:sym typeface="Calibri"/>
                </a:endParaRPr>
              </a:p>
              <a:p>
                <a:pPr indent="-274320" algn="just">
                  <a:lnSpc>
                    <a:spcPct val="150000"/>
                  </a:lnSpc>
                  <a:spcBef>
                    <a:spcPts val="0"/>
                  </a:spcBef>
                  <a:buClr>
                    <a:schemeClr val="folHlink"/>
                  </a:buClr>
                  <a:buSzPts val="1680"/>
                  <a:buFont typeface="Noto Sans Symbols"/>
                  <a:buChar char="■"/>
                </a:pPr>
                <a:r>
                  <a:rPr lang="en-US" sz="2000" b="1">
                    <a:solidFill>
                      <a:schemeClr val="dk1"/>
                    </a:solidFill>
                    <a:sym typeface="Calibri"/>
                  </a:rPr>
                  <a:t>Constraint: </a:t>
                </a:r>
                <a:r>
                  <a:rPr lang="en-US" sz="2000">
                    <a:solidFill>
                      <a:schemeClr val="dk1"/>
                    </a:solidFill>
                    <a:sym typeface="Calibri"/>
                  </a:rPr>
                  <a:t>Target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en-US" sz="2000"/>
                  <a:t>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en-US" sz="2000"/>
                  <a:t>node-disjoint paths to the base station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indent="-274320" algn="just">
                  <a:lnSpc>
                    <a:spcPct val="150000"/>
                  </a:lnSpc>
                  <a:spcBef>
                    <a:spcPts val="0"/>
                  </a:spcBef>
                  <a:buClr>
                    <a:schemeClr val="folHlink"/>
                  </a:buClr>
                  <a:buSzPts val="1680"/>
                  <a:buFont typeface="Noto Sans Symbols"/>
                  <a:buChar char="■"/>
                </a:pPr>
                <a:r>
                  <a:rPr lang="en-US" sz="2000" b="1">
                    <a:solidFill>
                      <a:schemeClr val="dk1"/>
                    </a:solidFill>
                    <a:sym typeface="Calibri"/>
                  </a:rPr>
                  <a:t>Objective: </a:t>
                </a:r>
                <a:r>
                  <a:rPr lang="en-US" sz="2000">
                    <a:solidFill>
                      <a:schemeClr val="dk1"/>
                    </a:solidFill>
                    <a:sym typeface="Calibri"/>
                  </a:rPr>
                  <a:t>Minimizing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  <m:r>
                      <a:rPr lang="en-US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Calibri"/>
                      </a:rPr>
                      <m:t>𝑅</m:t>
                    </m:r>
                    <m:r>
                      <a:rPr lang="en-US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</m:oMath>
                </a14:m>
                <a:r>
                  <a:rPr lang="en-US" sz="2000">
                    <a:solidFill>
                      <a:schemeClr val="dk1"/>
                    </a:solidFill>
                    <a:sym typeface="Calibri"/>
                  </a:rPr>
                  <a:t>.</a:t>
                </a: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D4CEC5F9-A323-8020-9618-706C20035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40" y="1032510"/>
                <a:ext cx="5887907" cy="4938713"/>
              </a:xfrm>
              <a:prstGeom prst="rect">
                <a:avLst/>
              </a:prstGeom>
              <a:blipFill>
                <a:blip r:embed="rId3"/>
                <a:stretch>
                  <a:fillRect l="-518" r="-1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4FA3479-2F26-178F-903B-4F28366D3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334" y="812800"/>
            <a:ext cx="5534377" cy="55651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C0F329-8F56-A124-D620-5046C937D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795" y="832079"/>
            <a:ext cx="5625432" cy="552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4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D511C4-7B1C-587A-C187-DF65845AF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54AA012B-A460-D5EA-73AD-F67A7122B34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4.2. Phase II: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/>
                  <a:t>-Connectivity - GEMSTONE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54AA012B-A460-D5EA-73AD-F67A7122B3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112" t="-25000" b="-4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95A2344-F900-EBA6-A876-7710850644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8736" y="1058844"/>
                <a:ext cx="4761584" cy="4909124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/>
                  <a:t>Step 1: </a:t>
                </a:r>
                <a:r>
                  <a:rPr lang="en-US" sz="2000"/>
                  <a:t>Partitioning the sensor 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/>
                  <a:t> from Phase I into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/>
                  <a:t> </a:t>
                </a:r>
                <a:r>
                  <a:rPr lang="en-US" sz="2000" b="1"/>
                  <a:t>disjoint</a:t>
                </a:r>
                <a:r>
                  <a:rPr lang="en-US" sz="2000"/>
                  <a:t> sensor subsets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/>
                  <a:t>so that with each target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/>
                  <a:t>, all sensors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𝑠𝑒𝑛𝑠𝑜𝑟</m:t>
                        </m:r>
                      </m:sup>
                    </m:sSup>
                  </m:oMath>
                </a14:m>
                <a:r>
                  <a:rPr lang="en-US" sz="2000"/>
                  <a:t> belong to different subsets.</a:t>
                </a:r>
              </a:p>
              <a:p>
                <a:r>
                  <a:rPr lang="en-US" sz="2000" b="1"/>
                  <a:t>Step 2: </a:t>
                </a:r>
                <a:r>
                  <a:rPr lang="en-US" sz="2000"/>
                  <a:t>With each subset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/>
                  <a:t>, we can define a complete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/>
                  <a:t>. In each graph, a minimum spanning tree can be formed, thus providing an unique path from each sensor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/>
                  <a:t>.</a:t>
                </a:r>
              </a:p>
              <a:p>
                <a:r>
                  <a:rPr lang="en-US" sz="2000" b="1"/>
                  <a:t>Step 3:</a:t>
                </a:r>
                <a:r>
                  <a:rPr lang="en-US" sz="2000"/>
                  <a:t> Find Minimum Spanning Tree of each graph to find the final connections.</a:t>
                </a:r>
                <a:endParaRPr lang="en-US" sz="1800"/>
              </a:p>
              <a:p>
                <a:pPr lvl="1"/>
                <a:endParaRPr lang="en-US" sz="2000"/>
              </a:p>
              <a:p>
                <a:pPr lvl="1"/>
                <a:endParaRPr lang="en-US" sz="2000"/>
              </a:p>
              <a:p>
                <a:pPr lvl="1"/>
                <a:endParaRPr lang="en-US" sz="2000"/>
              </a:p>
              <a:p>
                <a:pPr lvl="1"/>
                <a:endParaRPr lang="en-US" sz="200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95A2344-F900-EBA6-A876-771085064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36" y="1058844"/>
                <a:ext cx="4761584" cy="4909124"/>
              </a:xfrm>
              <a:prstGeom prst="rect">
                <a:avLst/>
              </a:prstGeom>
              <a:blipFill>
                <a:blip r:embed="rId3"/>
                <a:stretch>
                  <a:fillRect l="-1152" t="-1366" r="-2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7">
                <a:extLst>
                  <a:ext uri="{FF2B5EF4-FFF2-40B4-BE49-F238E27FC236}">
                    <a16:creationId xmlns:a16="http://schemas.microsoft.com/office/drawing/2014/main" id="{1FA1D5F4-6277-43F9-A4AF-1F36E7072E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2886594"/>
                  </p:ext>
                </p:extLst>
              </p:nvPr>
            </p:nvGraphicFramePr>
            <p:xfrm>
              <a:off x="5100320" y="1953906"/>
              <a:ext cx="3051644" cy="1475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2911">
                      <a:extLst>
                        <a:ext uri="{9D8B030D-6E8A-4147-A177-3AD203B41FA5}">
                          <a16:colId xmlns:a16="http://schemas.microsoft.com/office/drawing/2014/main" val="429742799"/>
                        </a:ext>
                      </a:extLst>
                    </a:gridCol>
                    <a:gridCol w="762911">
                      <a:extLst>
                        <a:ext uri="{9D8B030D-6E8A-4147-A177-3AD203B41FA5}">
                          <a16:colId xmlns:a16="http://schemas.microsoft.com/office/drawing/2014/main" val="3543350046"/>
                        </a:ext>
                      </a:extLst>
                    </a:gridCol>
                    <a:gridCol w="762911">
                      <a:extLst>
                        <a:ext uri="{9D8B030D-6E8A-4147-A177-3AD203B41FA5}">
                          <a16:colId xmlns:a16="http://schemas.microsoft.com/office/drawing/2014/main" val="3442125859"/>
                        </a:ext>
                      </a:extLst>
                    </a:gridCol>
                    <a:gridCol w="762911">
                      <a:extLst>
                        <a:ext uri="{9D8B030D-6E8A-4147-A177-3AD203B41FA5}">
                          <a16:colId xmlns:a16="http://schemas.microsoft.com/office/drawing/2014/main" val="3979261529"/>
                        </a:ext>
                      </a:extLst>
                    </a:gridCol>
                  </a:tblGrid>
                  <a:tr h="3687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𝒔𝒆𝒏𝒔𝒐𝒓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𝒔𝒆𝒏𝒔𝒐𝒓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𝒔𝒆𝒏𝒔𝒐𝒓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8693146"/>
                      </a:ext>
                    </a:extLst>
                  </a:tr>
                  <a:tr h="3687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1679012"/>
                      </a:ext>
                    </a:extLst>
                  </a:tr>
                  <a:tr h="3687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2539832"/>
                      </a:ext>
                    </a:extLst>
                  </a:tr>
                  <a:tr h="3687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4128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7">
                <a:extLst>
                  <a:ext uri="{FF2B5EF4-FFF2-40B4-BE49-F238E27FC236}">
                    <a16:creationId xmlns:a16="http://schemas.microsoft.com/office/drawing/2014/main" id="{1FA1D5F4-6277-43F9-A4AF-1F36E7072E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2886594"/>
                  </p:ext>
                </p:extLst>
              </p:nvPr>
            </p:nvGraphicFramePr>
            <p:xfrm>
              <a:off x="5100320" y="1953906"/>
              <a:ext cx="3051644" cy="1475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2911">
                      <a:extLst>
                        <a:ext uri="{9D8B030D-6E8A-4147-A177-3AD203B41FA5}">
                          <a16:colId xmlns:a16="http://schemas.microsoft.com/office/drawing/2014/main" val="429742799"/>
                        </a:ext>
                      </a:extLst>
                    </a:gridCol>
                    <a:gridCol w="762911">
                      <a:extLst>
                        <a:ext uri="{9D8B030D-6E8A-4147-A177-3AD203B41FA5}">
                          <a16:colId xmlns:a16="http://schemas.microsoft.com/office/drawing/2014/main" val="3543350046"/>
                        </a:ext>
                      </a:extLst>
                    </a:gridCol>
                    <a:gridCol w="762911">
                      <a:extLst>
                        <a:ext uri="{9D8B030D-6E8A-4147-A177-3AD203B41FA5}">
                          <a16:colId xmlns:a16="http://schemas.microsoft.com/office/drawing/2014/main" val="3442125859"/>
                        </a:ext>
                      </a:extLst>
                    </a:gridCol>
                    <a:gridCol w="762911">
                      <a:extLst>
                        <a:ext uri="{9D8B030D-6E8A-4147-A177-3AD203B41FA5}">
                          <a16:colId xmlns:a16="http://schemas.microsoft.com/office/drawing/2014/main" val="3979261529"/>
                        </a:ext>
                      </a:extLst>
                    </a:gridCol>
                  </a:tblGrid>
                  <a:tr h="3687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600" t="-1639" r="-204000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1639" r="-102381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2400" t="-1639" r="-3200" b="-3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8693146"/>
                      </a:ext>
                    </a:extLst>
                  </a:tr>
                  <a:tr h="3687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794" t="-101639" r="-301587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600" t="-101639" r="-204000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101639" r="-102381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2400" t="-101639" r="-3200" b="-2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1679012"/>
                      </a:ext>
                    </a:extLst>
                  </a:tr>
                  <a:tr h="3687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794" t="-205000" r="-301587" b="-1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600" t="-205000" r="-204000" b="-1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205000" r="-102381" b="-1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2400" t="-205000" r="-3200" b="-1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2539832"/>
                      </a:ext>
                    </a:extLst>
                  </a:tr>
                  <a:tr h="3687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794" t="-300000" r="-301587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600" t="-300000" r="-204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300000" r="-102381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412895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BC73AE78-FB52-D489-A32A-00A1D3C771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3594074"/>
                  </p:ext>
                </p:extLst>
              </p:nvPr>
            </p:nvGraphicFramePr>
            <p:xfrm>
              <a:off x="8927573" y="1953906"/>
              <a:ext cx="3051644" cy="1475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2911">
                      <a:extLst>
                        <a:ext uri="{9D8B030D-6E8A-4147-A177-3AD203B41FA5}">
                          <a16:colId xmlns:a16="http://schemas.microsoft.com/office/drawing/2014/main" val="429742799"/>
                        </a:ext>
                      </a:extLst>
                    </a:gridCol>
                    <a:gridCol w="762911">
                      <a:extLst>
                        <a:ext uri="{9D8B030D-6E8A-4147-A177-3AD203B41FA5}">
                          <a16:colId xmlns:a16="http://schemas.microsoft.com/office/drawing/2014/main" val="3543350046"/>
                        </a:ext>
                      </a:extLst>
                    </a:gridCol>
                    <a:gridCol w="762911">
                      <a:extLst>
                        <a:ext uri="{9D8B030D-6E8A-4147-A177-3AD203B41FA5}">
                          <a16:colId xmlns:a16="http://schemas.microsoft.com/office/drawing/2014/main" val="3442125859"/>
                        </a:ext>
                      </a:extLst>
                    </a:gridCol>
                    <a:gridCol w="762911">
                      <a:extLst>
                        <a:ext uri="{9D8B030D-6E8A-4147-A177-3AD203B41FA5}">
                          <a16:colId xmlns:a16="http://schemas.microsoft.com/office/drawing/2014/main" val="3979261529"/>
                        </a:ext>
                      </a:extLst>
                    </a:gridCol>
                  </a:tblGrid>
                  <a:tr h="3687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𝒔𝒆𝒏𝒔𝒐𝒓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𝒔𝒆𝒏𝒔𝒐𝒓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𝒔𝒆𝒏𝒔𝒐𝒓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8693146"/>
                      </a:ext>
                    </a:extLst>
                  </a:tr>
                  <a:tr h="3687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1679012"/>
                      </a:ext>
                    </a:extLst>
                  </a:tr>
                  <a:tr h="3687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2539832"/>
                      </a:ext>
                    </a:extLst>
                  </a:tr>
                  <a:tr h="3687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4128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BC73AE78-FB52-D489-A32A-00A1D3C771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3594074"/>
                  </p:ext>
                </p:extLst>
              </p:nvPr>
            </p:nvGraphicFramePr>
            <p:xfrm>
              <a:off x="8927573" y="1953906"/>
              <a:ext cx="3051644" cy="1475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2911">
                      <a:extLst>
                        <a:ext uri="{9D8B030D-6E8A-4147-A177-3AD203B41FA5}">
                          <a16:colId xmlns:a16="http://schemas.microsoft.com/office/drawing/2014/main" val="429742799"/>
                        </a:ext>
                      </a:extLst>
                    </a:gridCol>
                    <a:gridCol w="762911">
                      <a:extLst>
                        <a:ext uri="{9D8B030D-6E8A-4147-A177-3AD203B41FA5}">
                          <a16:colId xmlns:a16="http://schemas.microsoft.com/office/drawing/2014/main" val="3543350046"/>
                        </a:ext>
                      </a:extLst>
                    </a:gridCol>
                    <a:gridCol w="762911">
                      <a:extLst>
                        <a:ext uri="{9D8B030D-6E8A-4147-A177-3AD203B41FA5}">
                          <a16:colId xmlns:a16="http://schemas.microsoft.com/office/drawing/2014/main" val="3442125859"/>
                        </a:ext>
                      </a:extLst>
                    </a:gridCol>
                    <a:gridCol w="762911">
                      <a:extLst>
                        <a:ext uri="{9D8B030D-6E8A-4147-A177-3AD203B41FA5}">
                          <a16:colId xmlns:a16="http://schemas.microsoft.com/office/drawing/2014/main" val="3979261529"/>
                        </a:ext>
                      </a:extLst>
                    </a:gridCol>
                  </a:tblGrid>
                  <a:tr h="3687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1600" t="-1639" r="-204000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0000" t="-1639" r="-102381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02400" t="-1639" r="-3200" b="-3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8693146"/>
                      </a:ext>
                    </a:extLst>
                  </a:tr>
                  <a:tr h="3687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794" t="-101639" r="-301587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1600" t="-101639" r="-204000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0000" t="-101639" r="-102381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02400" t="-101639" r="-3200" b="-2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1679012"/>
                      </a:ext>
                    </a:extLst>
                  </a:tr>
                  <a:tr h="3687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794" t="-205000" r="-301587" b="-1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1600" t="-205000" r="-204000" b="-1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0000" t="-205000" r="-102381" b="-1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02400" t="-205000" r="-3200" b="-1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2539832"/>
                      </a:ext>
                    </a:extLst>
                  </a:tr>
                  <a:tr h="3687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794" t="-300000" r="-301587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1600" t="-300000" r="-204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0000" t="-300000" r="-102381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412895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7">
                <a:extLst>
                  <a:ext uri="{FF2B5EF4-FFF2-40B4-BE49-F238E27FC236}">
                    <a16:creationId xmlns:a16="http://schemas.microsoft.com/office/drawing/2014/main" id="{A780E2F3-A67A-944C-B3C1-98E7DDF625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3974223"/>
                  </p:ext>
                </p:extLst>
              </p:nvPr>
            </p:nvGraphicFramePr>
            <p:xfrm>
              <a:off x="8927573" y="4223390"/>
              <a:ext cx="3051644" cy="1475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2911">
                      <a:extLst>
                        <a:ext uri="{9D8B030D-6E8A-4147-A177-3AD203B41FA5}">
                          <a16:colId xmlns:a16="http://schemas.microsoft.com/office/drawing/2014/main" val="429742799"/>
                        </a:ext>
                      </a:extLst>
                    </a:gridCol>
                    <a:gridCol w="762911">
                      <a:extLst>
                        <a:ext uri="{9D8B030D-6E8A-4147-A177-3AD203B41FA5}">
                          <a16:colId xmlns:a16="http://schemas.microsoft.com/office/drawing/2014/main" val="3543350046"/>
                        </a:ext>
                      </a:extLst>
                    </a:gridCol>
                    <a:gridCol w="762911">
                      <a:extLst>
                        <a:ext uri="{9D8B030D-6E8A-4147-A177-3AD203B41FA5}">
                          <a16:colId xmlns:a16="http://schemas.microsoft.com/office/drawing/2014/main" val="3442125859"/>
                        </a:ext>
                      </a:extLst>
                    </a:gridCol>
                    <a:gridCol w="762911">
                      <a:extLst>
                        <a:ext uri="{9D8B030D-6E8A-4147-A177-3AD203B41FA5}">
                          <a16:colId xmlns:a16="http://schemas.microsoft.com/office/drawing/2014/main" val="3979261529"/>
                        </a:ext>
                      </a:extLst>
                    </a:gridCol>
                  </a:tblGrid>
                  <a:tr h="3687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8693146"/>
                      </a:ext>
                    </a:extLst>
                  </a:tr>
                  <a:tr h="3687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1679012"/>
                      </a:ext>
                    </a:extLst>
                  </a:tr>
                  <a:tr h="3687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2539832"/>
                      </a:ext>
                    </a:extLst>
                  </a:tr>
                  <a:tr h="3687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4128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7">
                <a:extLst>
                  <a:ext uri="{FF2B5EF4-FFF2-40B4-BE49-F238E27FC236}">
                    <a16:creationId xmlns:a16="http://schemas.microsoft.com/office/drawing/2014/main" id="{A780E2F3-A67A-944C-B3C1-98E7DDF625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3974223"/>
                  </p:ext>
                </p:extLst>
              </p:nvPr>
            </p:nvGraphicFramePr>
            <p:xfrm>
              <a:off x="8927573" y="4223390"/>
              <a:ext cx="3051644" cy="1475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2911">
                      <a:extLst>
                        <a:ext uri="{9D8B030D-6E8A-4147-A177-3AD203B41FA5}">
                          <a16:colId xmlns:a16="http://schemas.microsoft.com/office/drawing/2014/main" val="429742799"/>
                        </a:ext>
                      </a:extLst>
                    </a:gridCol>
                    <a:gridCol w="762911">
                      <a:extLst>
                        <a:ext uri="{9D8B030D-6E8A-4147-A177-3AD203B41FA5}">
                          <a16:colId xmlns:a16="http://schemas.microsoft.com/office/drawing/2014/main" val="3543350046"/>
                        </a:ext>
                      </a:extLst>
                    </a:gridCol>
                    <a:gridCol w="762911">
                      <a:extLst>
                        <a:ext uri="{9D8B030D-6E8A-4147-A177-3AD203B41FA5}">
                          <a16:colId xmlns:a16="http://schemas.microsoft.com/office/drawing/2014/main" val="3442125859"/>
                        </a:ext>
                      </a:extLst>
                    </a:gridCol>
                    <a:gridCol w="762911">
                      <a:extLst>
                        <a:ext uri="{9D8B030D-6E8A-4147-A177-3AD203B41FA5}">
                          <a16:colId xmlns:a16="http://schemas.microsoft.com/office/drawing/2014/main" val="3979261529"/>
                        </a:ext>
                      </a:extLst>
                    </a:gridCol>
                  </a:tblGrid>
                  <a:tr h="3687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8693146"/>
                      </a:ext>
                    </a:extLst>
                  </a:tr>
                  <a:tr h="3687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794" t="-101639" r="-301587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1600" t="-101639" r="-204000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0000" t="-101639" r="-102381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1679012"/>
                      </a:ext>
                    </a:extLst>
                  </a:tr>
                  <a:tr h="3687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794" t="-205000" r="-301587" b="-1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1600" t="-205000" r="-204000" b="-1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0000" t="-205000" r="-102381" b="-1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2539832"/>
                      </a:ext>
                    </a:extLst>
                  </a:tr>
                  <a:tr h="3687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794" t="-300000" r="-301587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1600" t="-300000" r="-204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0000" t="-300000" r="-102381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412895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7">
                <a:extLst>
                  <a:ext uri="{FF2B5EF4-FFF2-40B4-BE49-F238E27FC236}">
                    <a16:creationId xmlns:a16="http://schemas.microsoft.com/office/drawing/2014/main" id="{DBBD0D6A-2A2F-195E-8E5E-ABFD27C085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898211"/>
                  </p:ext>
                </p:extLst>
              </p:nvPr>
            </p:nvGraphicFramePr>
            <p:xfrm>
              <a:off x="5100320" y="4223390"/>
              <a:ext cx="3051644" cy="1475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2911">
                      <a:extLst>
                        <a:ext uri="{9D8B030D-6E8A-4147-A177-3AD203B41FA5}">
                          <a16:colId xmlns:a16="http://schemas.microsoft.com/office/drawing/2014/main" val="429742799"/>
                        </a:ext>
                      </a:extLst>
                    </a:gridCol>
                    <a:gridCol w="762911">
                      <a:extLst>
                        <a:ext uri="{9D8B030D-6E8A-4147-A177-3AD203B41FA5}">
                          <a16:colId xmlns:a16="http://schemas.microsoft.com/office/drawing/2014/main" val="3543350046"/>
                        </a:ext>
                      </a:extLst>
                    </a:gridCol>
                    <a:gridCol w="762911">
                      <a:extLst>
                        <a:ext uri="{9D8B030D-6E8A-4147-A177-3AD203B41FA5}">
                          <a16:colId xmlns:a16="http://schemas.microsoft.com/office/drawing/2014/main" val="3442125859"/>
                        </a:ext>
                      </a:extLst>
                    </a:gridCol>
                    <a:gridCol w="762911">
                      <a:extLst>
                        <a:ext uri="{9D8B030D-6E8A-4147-A177-3AD203B41FA5}">
                          <a16:colId xmlns:a16="http://schemas.microsoft.com/office/drawing/2014/main" val="3979261529"/>
                        </a:ext>
                      </a:extLst>
                    </a:gridCol>
                  </a:tblGrid>
                  <a:tr h="3687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8693146"/>
                      </a:ext>
                    </a:extLst>
                  </a:tr>
                  <a:tr h="3687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1679012"/>
                      </a:ext>
                    </a:extLst>
                  </a:tr>
                  <a:tr h="3687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2539832"/>
                      </a:ext>
                    </a:extLst>
                  </a:tr>
                  <a:tr h="3687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4128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7">
                <a:extLst>
                  <a:ext uri="{FF2B5EF4-FFF2-40B4-BE49-F238E27FC236}">
                    <a16:creationId xmlns:a16="http://schemas.microsoft.com/office/drawing/2014/main" id="{DBBD0D6A-2A2F-195E-8E5E-ABFD27C085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898211"/>
                  </p:ext>
                </p:extLst>
              </p:nvPr>
            </p:nvGraphicFramePr>
            <p:xfrm>
              <a:off x="5100320" y="4223390"/>
              <a:ext cx="3051644" cy="1475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2911">
                      <a:extLst>
                        <a:ext uri="{9D8B030D-6E8A-4147-A177-3AD203B41FA5}">
                          <a16:colId xmlns:a16="http://schemas.microsoft.com/office/drawing/2014/main" val="429742799"/>
                        </a:ext>
                      </a:extLst>
                    </a:gridCol>
                    <a:gridCol w="762911">
                      <a:extLst>
                        <a:ext uri="{9D8B030D-6E8A-4147-A177-3AD203B41FA5}">
                          <a16:colId xmlns:a16="http://schemas.microsoft.com/office/drawing/2014/main" val="3543350046"/>
                        </a:ext>
                      </a:extLst>
                    </a:gridCol>
                    <a:gridCol w="762911">
                      <a:extLst>
                        <a:ext uri="{9D8B030D-6E8A-4147-A177-3AD203B41FA5}">
                          <a16:colId xmlns:a16="http://schemas.microsoft.com/office/drawing/2014/main" val="3442125859"/>
                        </a:ext>
                      </a:extLst>
                    </a:gridCol>
                    <a:gridCol w="762911">
                      <a:extLst>
                        <a:ext uri="{9D8B030D-6E8A-4147-A177-3AD203B41FA5}">
                          <a16:colId xmlns:a16="http://schemas.microsoft.com/office/drawing/2014/main" val="3979261529"/>
                        </a:ext>
                      </a:extLst>
                    </a:gridCol>
                  </a:tblGrid>
                  <a:tr h="3687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8693146"/>
                      </a:ext>
                    </a:extLst>
                  </a:tr>
                  <a:tr h="3687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94" t="-101639" r="-301587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1600" t="-101639" r="-204000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0000" t="-101639" r="-102381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2400" t="-101639" r="-3200" b="-2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1679012"/>
                      </a:ext>
                    </a:extLst>
                  </a:tr>
                  <a:tr h="3687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94" t="-205000" r="-301587" b="-1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1600" t="-205000" r="-204000" b="-1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0000" t="-205000" r="-102381" b="-1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2400" t="-205000" r="-3200" b="-1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2539832"/>
                      </a:ext>
                    </a:extLst>
                  </a:tr>
                  <a:tr h="3687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94" t="-300000" r="-301587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1600" t="-300000" r="-204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0000" t="-300000" r="-102381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2400" t="-300000" r="-3200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4128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Arrow: Right 10">
            <a:extLst>
              <a:ext uri="{FF2B5EF4-FFF2-40B4-BE49-F238E27FC236}">
                <a16:creationId xmlns:a16="http://schemas.microsoft.com/office/drawing/2014/main" id="{7B411B1A-8464-5526-40AD-9BE6DA9C95B6}"/>
              </a:ext>
            </a:extLst>
          </p:cNvPr>
          <p:cNvSpPr/>
          <p:nvPr/>
        </p:nvSpPr>
        <p:spPr>
          <a:xfrm>
            <a:off x="8376249" y="2600876"/>
            <a:ext cx="345057" cy="1811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7B339B1-B89F-FF1D-D229-E35EC0905CF5}"/>
              </a:ext>
            </a:extLst>
          </p:cNvPr>
          <p:cNvSpPr/>
          <p:nvPr/>
        </p:nvSpPr>
        <p:spPr>
          <a:xfrm rot="10800000">
            <a:off x="8376248" y="4870360"/>
            <a:ext cx="345057" cy="1811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6EBF4CE-09F8-1C7E-8D54-E5F550ED2B07}"/>
              </a:ext>
            </a:extLst>
          </p:cNvPr>
          <p:cNvSpPr/>
          <p:nvPr/>
        </p:nvSpPr>
        <p:spPr>
          <a:xfrm rot="5400000">
            <a:off x="10280866" y="3737286"/>
            <a:ext cx="345057" cy="1811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83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A9E9669-757D-55AA-25F7-44E7153A5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508" y="945112"/>
            <a:ext cx="5216492" cy="496777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D511C4-7B1C-587A-C187-DF65845AF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54AA012B-A460-D5EA-73AD-F67A7122B34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4.2. Phase II: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/>
                  <a:t>-Connectivity - GEMSTONE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54AA012B-A460-D5EA-73AD-F67A7122B3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112" t="-25000" b="-4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7">
                <a:extLst>
                  <a:ext uri="{FF2B5EF4-FFF2-40B4-BE49-F238E27FC236}">
                    <a16:creationId xmlns:a16="http://schemas.microsoft.com/office/drawing/2014/main" id="{1FA1D5F4-6277-43F9-A4AF-1F36E7072E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9079180"/>
                  </p:ext>
                </p:extLst>
              </p:nvPr>
            </p:nvGraphicFramePr>
            <p:xfrm>
              <a:off x="144772" y="1703886"/>
              <a:ext cx="3051644" cy="1475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2911">
                      <a:extLst>
                        <a:ext uri="{9D8B030D-6E8A-4147-A177-3AD203B41FA5}">
                          <a16:colId xmlns:a16="http://schemas.microsoft.com/office/drawing/2014/main" val="429742799"/>
                        </a:ext>
                      </a:extLst>
                    </a:gridCol>
                    <a:gridCol w="762911">
                      <a:extLst>
                        <a:ext uri="{9D8B030D-6E8A-4147-A177-3AD203B41FA5}">
                          <a16:colId xmlns:a16="http://schemas.microsoft.com/office/drawing/2014/main" val="3543350046"/>
                        </a:ext>
                      </a:extLst>
                    </a:gridCol>
                    <a:gridCol w="762911">
                      <a:extLst>
                        <a:ext uri="{9D8B030D-6E8A-4147-A177-3AD203B41FA5}">
                          <a16:colId xmlns:a16="http://schemas.microsoft.com/office/drawing/2014/main" val="3442125859"/>
                        </a:ext>
                      </a:extLst>
                    </a:gridCol>
                    <a:gridCol w="762911">
                      <a:extLst>
                        <a:ext uri="{9D8B030D-6E8A-4147-A177-3AD203B41FA5}">
                          <a16:colId xmlns:a16="http://schemas.microsoft.com/office/drawing/2014/main" val="3979261529"/>
                        </a:ext>
                      </a:extLst>
                    </a:gridCol>
                  </a:tblGrid>
                  <a:tr h="3687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𝒔𝒆𝒏𝒔𝒐𝒓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𝒔𝒆𝒏𝒔𝒐𝒓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𝒔𝒆𝒏𝒔𝒐𝒓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8693146"/>
                      </a:ext>
                    </a:extLst>
                  </a:tr>
                  <a:tr h="3687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1679012"/>
                      </a:ext>
                    </a:extLst>
                  </a:tr>
                  <a:tr h="3687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2539832"/>
                      </a:ext>
                    </a:extLst>
                  </a:tr>
                  <a:tr h="3687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4128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7">
                <a:extLst>
                  <a:ext uri="{FF2B5EF4-FFF2-40B4-BE49-F238E27FC236}">
                    <a16:creationId xmlns:a16="http://schemas.microsoft.com/office/drawing/2014/main" id="{1FA1D5F4-6277-43F9-A4AF-1F36E7072E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9079180"/>
                  </p:ext>
                </p:extLst>
              </p:nvPr>
            </p:nvGraphicFramePr>
            <p:xfrm>
              <a:off x="144772" y="1703886"/>
              <a:ext cx="3051644" cy="1475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2911">
                      <a:extLst>
                        <a:ext uri="{9D8B030D-6E8A-4147-A177-3AD203B41FA5}">
                          <a16:colId xmlns:a16="http://schemas.microsoft.com/office/drawing/2014/main" val="429742799"/>
                        </a:ext>
                      </a:extLst>
                    </a:gridCol>
                    <a:gridCol w="762911">
                      <a:extLst>
                        <a:ext uri="{9D8B030D-6E8A-4147-A177-3AD203B41FA5}">
                          <a16:colId xmlns:a16="http://schemas.microsoft.com/office/drawing/2014/main" val="3543350046"/>
                        </a:ext>
                      </a:extLst>
                    </a:gridCol>
                    <a:gridCol w="762911">
                      <a:extLst>
                        <a:ext uri="{9D8B030D-6E8A-4147-A177-3AD203B41FA5}">
                          <a16:colId xmlns:a16="http://schemas.microsoft.com/office/drawing/2014/main" val="3442125859"/>
                        </a:ext>
                      </a:extLst>
                    </a:gridCol>
                    <a:gridCol w="762911">
                      <a:extLst>
                        <a:ext uri="{9D8B030D-6E8A-4147-A177-3AD203B41FA5}">
                          <a16:colId xmlns:a16="http://schemas.microsoft.com/office/drawing/2014/main" val="3979261529"/>
                        </a:ext>
                      </a:extLst>
                    </a:gridCol>
                  </a:tblGrid>
                  <a:tr h="3687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600" t="-1639" r="-204000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1639" r="-102381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2400" t="-1639" r="-3200" b="-3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8693146"/>
                      </a:ext>
                    </a:extLst>
                  </a:tr>
                  <a:tr h="3687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794" t="-101639" r="-301587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600" t="-101639" r="-204000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101639" r="-102381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2400" t="-101639" r="-3200" b="-2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1679012"/>
                      </a:ext>
                    </a:extLst>
                  </a:tr>
                  <a:tr h="3687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794" t="-205000" r="-301587" b="-1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600" t="-205000" r="-204000" b="-1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205000" r="-102381" b="-1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2400" t="-205000" r="-3200" b="-1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2539832"/>
                      </a:ext>
                    </a:extLst>
                  </a:tr>
                  <a:tr h="3687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794" t="-300000" r="-301587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600" t="-300000" r="-204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300000" r="-102381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412895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BC73AE78-FB52-D489-A32A-00A1D3C771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6970395"/>
                  </p:ext>
                </p:extLst>
              </p:nvPr>
            </p:nvGraphicFramePr>
            <p:xfrm>
              <a:off x="3972025" y="1703886"/>
              <a:ext cx="3051644" cy="1475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2911">
                      <a:extLst>
                        <a:ext uri="{9D8B030D-6E8A-4147-A177-3AD203B41FA5}">
                          <a16:colId xmlns:a16="http://schemas.microsoft.com/office/drawing/2014/main" val="429742799"/>
                        </a:ext>
                      </a:extLst>
                    </a:gridCol>
                    <a:gridCol w="762911">
                      <a:extLst>
                        <a:ext uri="{9D8B030D-6E8A-4147-A177-3AD203B41FA5}">
                          <a16:colId xmlns:a16="http://schemas.microsoft.com/office/drawing/2014/main" val="3543350046"/>
                        </a:ext>
                      </a:extLst>
                    </a:gridCol>
                    <a:gridCol w="762911">
                      <a:extLst>
                        <a:ext uri="{9D8B030D-6E8A-4147-A177-3AD203B41FA5}">
                          <a16:colId xmlns:a16="http://schemas.microsoft.com/office/drawing/2014/main" val="3442125859"/>
                        </a:ext>
                      </a:extLst>
                    </a:gridCol>
                    <a:gridCol w="762911">
                      <a:extLst>
                        <a:ext uri="{9D8B030D-6E8A-4147-A177-3AD203B41FA5}">
                          <a16:colId xmlns:a16="http://schemas.microsoft.com/office/drawing/2014/main" val="3979261529"/>
                        </a:ext>
                      </a:extLst>
                    </a:gridCol>
                  </a:tblGrid>
                  <a:tr h="3687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𝒔𝒆𝒏𝒔𝒐𝒓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𝒔𝒆𝒏𝒔𝒐𝒓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𝒔𝒆𝒏𝒔𝒐𝒓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8693146"/>
                      </a:ext>
                    </a:extLst>
                  </a:tr>
                  <a:tr h="3687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1679012"/>
                      </a:ext>
                    </a:extLst>
                  </a:tr>
                  <a:tr h="3687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2539832"/>
                      </a:ext>
                    </a:extLst>
                  </a:tr>
                  <a:tr h="3687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4128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BC73AE78-FB52-D489-A32A-00A1D3C771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6970395"/>
                  </p:ext>
                </p:extLst>
              </p:nvPr>
            </p:nvGraphicFramePr>
            <p:xfrm>
              <a:off x="3972025" y="1703886"/>
              <a:ext cx="3051644" cy="1475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2911">
                      <a:extLst>
                        <a:ext uri="{9D8B030D-6E8A-4147-A177-3AD203B41FA5}">
                          <a16:colId xmlns:a16="http://schemas.microsoft.com/office/drawing/2014/main" val="429742799"/>
                        </a:ext>
                      </a:extLst>
                    </a:gridCol>
                    <a:gridCol w="762911">
                      <a:extLst>
                        <a:ext uri="{9D8B030D-6E8A-4147-A177-3AD203B41FA5}">
                          <a16:colId xmlns:a16="http://schemas.microsoft.com/office/drawing/2014/main" val="3543350046"/>
                        </a:ext>
                      </a:extLst>
                    </a:gridCol>
                    <a:gridCol w="762911">
                      <a:extLst>
                        <a:ext uri="{9D8B030D-6E8A-4147-A177-3AD203B41FA5}">
                          <a16:colId xmlns:a16="http://schemas.microsoft.com/office/drawing/2014/main" val="3442125859"/>
                        </a:ext>
                      </a:extLst>
                    </a:gridCol>
                    <a:gridCol w="762911">
                      <a:extLst>
                        <a:ext uri="{9D8B030D-6E8A-4147-A177-3AD203B41FA5}">
                          <a16:colId xmlns:a16="http://schemas.microsoft.com/office/drawing/2014/main" val="3979261529"/>
                        </a:ext>
                      </a:extLst>
                    </a:gridCol>
                  </a:tblGrid>
                  <a:tr h="3687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1600" t="-1639" r="-204000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0000" t="-1639" r="-102381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02400" t="-1639" r="-3200" b="-3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8693146"/>
                      </a:ext>
                    </a:extLst>
                  </a:tr>
                  <a:tr h="3687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794" t="-101639" r="-301587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1600" t="-101639" r="-204000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0000" t="-101639" r="-102381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02400" t="-101639" r="-3200" b="-2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1679012"/>
                      </a:ext>
                    </a:extLst>
                  </a:tr>
                  <a:tr h="3687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794" t="-205000" r="-301587" b="-1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1600" t="-205000" r="-204000" b="-1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0000" t="-205000" r="-102381" b="-1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02400" t="-205000" r="-3200" b="-1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2539832"/>
                      </a:ext>
                    </a:extLst>
                  </a:tr>
                  <a:tr h="3687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794" t="-300000" r="-301587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1600" t="-300000" r="-204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0000" t="-300000" r="-102381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412895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7">
                <a:extLst>
                  <a:ext uri="{FF2B5EF4-FFF2-40B4-BE49-F238E27FC236}">
                    <a16:creationId xmlns:a16="http://schemas.microsoft.com/office/drawing/2014/main" id="{A780E2F3-A67A-944C-B3C1-98E7DDF625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4186040"/>
                  </p:ext>
                </p:extLst>
              </p:nvPr>
            </p:nvGraphicFramePr>
            <p:xfrm>
              <a:off x="3972025" y="3973370"/>
              <a:ext cx="3051644" cy="1475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2911">
                      <a:extLst>
                        <a:ext uri="{9D8B030D-6E8A-4147-A177-3AD203B41FA5}">
                          <a16:colId xmlns:a16="http://schemas.microsoft.com/office/drawing/2014/main" val="429742799"/>
                        </a:ext>
                      </a:extLst>
                    </a:gridCol>
                    <a:gridCol w="762911">
                      <a:extLst>
                        <a:ext uri="{9D8B030D-6E8A-4147-A177-3AD203B41FA5}">
                          <a16:colId xmlns:a16="http://schemas.microsoft.com/office/drawing/2014/main" val="3543350046"/>
                        </a:ext>
                      </a:extLst>
                    </a:gridCol>
                    <a:gridCol w="762911">
                      <a:extLst>
                        <a:ext uri="{9D8B030D-6E8A-4147-A177-3AD203B41FA5}">
                          <a16:colId xmlns:a16="http://schemas.microsoft.com/office/drawing/2014/main" val="3442125859"/>
                        </a:ext>
                      </a:extLst>
                    </a:gridCol>
                    <a:gridCol w="762911">
                      <a:extLst>
                        <a:ext uri="{9D8B030D-6E8A-4147-A177-3AD203B41FA5}">
                          <a16:colId xmlns:a16="http://schemas.microsoft.com/office/drawing/2014/main" val="3979261529"/>
                        </a:ext>
                      </a:extLst>
                    </a:gridCol>
                  </a:tblGrid>
                  <a:tr h="3687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8693146"/>
                      </a:ext>
                    </a:extLst>
                  </a:tr>
                  <a:tr h="3687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1679012"/>
                      </a:ext>
                    </a:extLst>
                  </a:tr>
                  <a:tr h="3687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2539832"/>
                      </a:ext>
                    </a:extLst>
                  </a:tr>
                  <a:tr h="3687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4128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7">
                <a:extLst>
                  <a:ext uri="{FF2B5EF4-FFF2-40B4-BE49-F238E27FC236}">
                    <a16:creationId xmlns:a16="http://schemas.microsoft.com/office/drawing/2014/main" id="{A780E2F3-A67A-944C-B3C1-98E7DDF625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4186040"/>
                  </p:ext>
                </p:extLst>
              </p:nvPr>
            </p:nvGraphicFramePr>
            <p:xfrm>
              <a:off x="3972025" y="3973370"/>
              <a:ext cx="3051644" cy="1475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2911">
                      <a:extLst>
                        <a:ext uri="{9D8B030D-6E8A-4147-A177-3AD203B41FA5}">
                          <a16:colId xmlns:a16="http://schemas.microsoft.com/office/drawing/2014/main" val="429742799"/>
                        </a:ext>
                      </a:extLst>
                    </a:gridCol>
                    <a:gridCol w="762911">
                      <a:extLst>
                        <a:ext uri="{9D8B030D-6E8A-4147-A177-3AD203B41FA5}">
                          <a16:colId xmlns:a16="http://schemas.microsoft.com/office/drawing/2014/main" val="3543350046"/>
                        </a:ext>
                      </a:extLst>
                    </a:gridCol>
                    <a:gridCol w="762911">
                      <a:extLst>
                        <a:ext uri="{9D8B030D-6E8A-4147-A177-3AD203B41FA5}">
                          <a16:colId xmlns:a16="http://schemas.microsoft.com/office/drawing/2014/main" val="3442125859"/>
                        </a:ext>
                      </a:extLst>
                    </a:gridCol>
                    <a:gridCol w="762911">
                      <a:extLst>
                        <a:ext uri="{9D8B030D-6E8A-4147-A177-3AD203B41FA5}">
                          <a16:colId xmlns:a16="http://schemas.microsoft.com/office/drawing/2014/main" val="3979261529"/>
                        </a:ext>
                      </a:extLst>
                    </a:gridCol>
                  </a:tblGrid>
                  <a:tr h="3687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8693146"/>
                      </a:ext>
                    </a:extLst>
                  </a:tr>
                  <a:tr h="3687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794" t="-101639" r="-301587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1600" t="-101639" r="-204000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0000" t="-101639" r="-102381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1679012"/>
                      </a:ext>
                    </a:extLst>
                  </a:tr>
                  <a:tr h="3687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794" t="-205000" r="-301587" b="-1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1600" t="-205000" r="-204000" b="-1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0000" t="-205000" r="-102381" b="-1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2539832"/>
                      </a:ext>
                    </a:extLst>
                  </a:tr>
                  <a:tr h="3687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794" t="-300000" r="-301587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1600" t="-300000" r="-204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0000" t="-300000" r="-102381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412895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7">
                <a:extLst>
                  <a:ext uri="{FF2B5EF4-FFF2-40B4-BE49-F238E27FC236}">
                    <a16:creationId xmlns:a16="http://schemas.microsoft.com/office/drawing/2014/main" id="{DBBD0D6A-2A2F-195E-8E5E-ABFD27C085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0430016"/>
                  </p:ext>
                </p:extLst>
              </p:nvPr>
            </p:nvGraphicFramePr>
            <p:xfrm>
              <a:off x="144772" y="3973370"/>
              <a:ext cx="3051644" cy="1475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2911">
                      <a:extLst>
                        <a:ext uri="{9D8B030D-6E8A-4147-A177-3AD203B41FA5}">
                          <a16:colId xmlns:a16="http://schemas.microsoft.com/office/drawing/2014/main" val="429742799"/>
                        </a:ext>
                      </a:extLst>
                    </a:gridCol>
                    <a:gridCol w="762911">
                      <a:extLst>
                        <a:ext uri="{9D8B030D-6E8A-4147-A177-3AD203B41FA5}">
                          <a16:colId xmlns:a16="http://schemas.microsoft.com/office/drawing/2014/main" val="3543350046"/>
                        </a:ext>
                      </a:extLst>
                    </a:gridCol>
                    <a:gridCol w="762911">
                      <a:extLst>
                        <a:ext uri="{9D8B030D-6E8A-4147-A177-3AD203B41FA5}">
                          <a16:colId xmlns:a16="http://schemas.microsoft.com/office/drawing/2014/main" val="3442125859"/>
                        </a:ext>
                      </a:extLst>
                    </a:gridCol>
                    <a:gridCol w="762911">
                      <a:extLst>
                        <a:ext uri="{9D8B030D-6E8A-4147-A177-3AD203B41FA5}">
                          <a16:colId xmlns:a16="http://schemas.microsoft.com/office/drawing/2014/main" val="3979261529"/>
                        </a:ext>
                      </a:extLst>
                    </a:gridCol>
                  </a:tblGrid>
                  <a:tr h="3687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8693146"/>
                      </a:ext>
                    </a:extLst>
                  </a:tr>
                  <a:tr h="3687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1679012"/>
                      </a:ext>
                    </a:extLst>
                  </a:tr>
                  <a:tr h="3687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2539832"/>
                      </a:ext>
                    </a:extLst>
                  </a:tr>
                  <a:tr h="3687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4128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7">
                <a:extLst>
                  <a:ext uri="{FF2B5EF4-FFF2-40B4-BE49-F238E27FC236}">
                    <a16:creationId xmlns:a16="http://schemas.microsoft.com/office/drawing/2014/main" id="{DBBD0D6A-2A2F-195E-8E5E-ABFD27C085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0430016"/>
                  </p:ext>
                </p:extLst>
              </p:nvPr>
            </p:nvGraphicFramePr>
            <p:xfrm>
              <a:off x="144772" y="3973370"/>
              <a:ext cx="3051644" cy="1475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2911">
                      <a:extLst>
                        <a:ext uri="{9D8B030D-6E8A-4147-A177-3AD203B41FA5}">
                          <a16:colId xmlns:a16="http://schemas.microsoft.com/office/drawing/2014/main" val="429742799"/>
                        </a:ext>
                      </a:extLst>
                    </a:gridCol>
                    <a:gridCol w="762911">
                      <a:extLst>
                        <a:ext uri="{9D8B030D-6E8A-4147-A177-3AD203B41FA5}">
                          <a16:colId xmlns:a16="http://schemas.microsoft.com/office/drawing/2014/main" val="3543350046"/>
                        </a:ext>
                      </a:extLst>
                    </a:gridCol>
                    <a:gridCol w="762911">
                      <a:extLst>
                        <a:ext uri="{9D8B030D-6E8A-4147-A177-3AD203B41FA5}">
                          <a16:colId xmlns:a16="http://schemas.microsoft.com/office/drawing/2014/main" val="3442125859"/>
                        </a:ext>
                      </a:extLst>
                    </a:gridCol>
                    <a:gridCol w="762911">
                      <a:extLst>
                        <a:ext uri="{9D8B030D-6E8A-4147-A177-3AD203B41FA5}">
                          <a16:colId xmlns:a16="http://schemas.microsoft.com/office/drawing/2014/main" val="3979261529"/>
                        </a:ext>
                      </a:extLst>
                    </a:gridCol>
                  </a:tblGrid>
                  <a:tr h="3687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8693146"/>
                      </a:ext>
                    </a:extLst>
                  </a:tr>
                  <a:tr h="3687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94" t="-101639" r="-301587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1600" t="-101639" r="-204000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0000" t="-101639" r="-102381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2400" t="-101639" r="-3200" b="-2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1679012"/>
                      </a:ext>
                    </a:extLst>
                  </a:tr>
                  <a:tr h="3687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94" t="-205000" r="-301587" b="-1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1600" t="-205000" r="-204000" b="-1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0000" t="-205000" r="-102381" b="-1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2400" t="-205000" r="-3200" b="-1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2539832"/>
                      </a:ext>
                    </a:extLst>
                  </a:tr>
                  <a:tr h="3687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94" t="-300000" r="-301587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1600" t="-300000" r="-204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0000" t="-300000" r="-102381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2400" t="-300000" r="-3200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4128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Arrow: Right 10">
            <a:extLst>
              <a:ext uri="{FF2B5EF4-FFF2-40B4-BE49-F238E27FC236}">
                <a16:creationId xmlns:a16="http://schemas.microsoft.com/office/drawing/2014/main" id="{7B411B1A-8464-5526-40AD-9BE6DA9C95B6}"/>
              </a:ext>
            </a:extLst>
          </p:cNvPr>
          <p:cNvSpPr/>
          <p:nvPr/>
        </p:nvSpPr>
        <p:spPr>
          <a:xfrm>
            <a:off x="3420701" y="2350856"/>
            <a:ext cx="345057" cy="1811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7B339B1-B89F-FF1D-D229-E35EC0905CF5}"/>
              </a:ext>
            </a:extLst>
          </p:cNvPr>
          <p:cNvSpPr/>
          <p:nvPr/>
        </p:nvSpPr>
        <p:spPr>
          <a:xfrm rot="10800000">
            <a:off x="3420700" y="4620340"/>
            <a:ext cx="345057" cy="1811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6EBF4CE-09F8-1C7E-8D54-E5F550ED2B07}"/>
              </a:ext>
            </a:extLst>
          </p:cNvPr>
          <p:cNvSpPr/>
          <p:nvPr/>
        </p:nvSpPr>
        <p:spPr>
          <a:xfrm rot="5400000">
            <a:off x="5325318" y="3487266"/>
            <a:ext cx="345057" cy="1811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9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>
                <a:solidFill>
                  <a:schemeClr val="bg1">
                    <a:lumMod val="85000"/>
                  </a:schemeClr>
                </a:solidFill>
              </a:rPr>
              <a:t>1. 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</a:rPr>
              <a:t>Introduction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bg1">
                    <a:lumMod val="85000"/>
                  </a:schemeClr>
                </a:solidFill>
              </a:rPr>
              <a:t>2. 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</a:rPr>
              <a:t>Related work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bg1">
                    <a:lumMod val="85000"/>
                  </a:schemeClr>
                </a:solidFill>
              </a:rPr>
              <a:t>3. 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</a:rPr>
              <a:t>Problem formulation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bg1">
                    <a:lumMod val="85000"/>
                  </a:schemeClr>
                </a:solidFill>
              </a:rPr>
              <a:t>4. 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</a:rPr>
              <a:t>Proposed method</a:t>
            </a:r>
          </a:p>
          <a:p>
            <a:pPr marL="0" indent="0">
              <a:buNone/>
            </a:pPr>
            <a:r>
              <a:rPr lang="en-US" sz="2400" b="1"/>
              <a:t>5. </a:t>
            </a:r>
            <a:r>
              <a:rPr lang="en-US" sz="2400"/>
              <a:t>Experimental result</a:t>
            </a:r>
          </a:p>
          <a:p>
            <a:pPr marL="0" indent="0">
              <a:buNone/>
            </a:pPr>
            <a:r>
              <a:rPr lang="en-US" sz="2400"/>
              <a:t>	</a:t>
            </a:r>
            <a:r>
              <a:rPr lang="en-US" sz="2000"/>
              <a:t>5.1. Dataset</a:t>
            </a:r>
          </a:p>
          <a:p>
            <a:pPr marL="0" indent="0">
              <a:buNone/>
            </a:pPr>
            <a:r>
              <a:rPr lang="en-US" sz="2000"/>
              <a:t>	5.2. Parameter settings</a:t>
            </a:r>
          </a:p>
          <a:p>
            <a:pPr marL="0" indent="0">
              <a:buNone/>
            </a:pPr>
            <a:r>
              <a:rPr lang="en-US" sz="2400"/>
              <a:t>	</a:t>
            </a:r>
            <a:r>
              <a:rPr lang="en-US" sz="2000"/>
              <a:t>5.1. Experiment scenario</a:t>
            </a:r>
          </a:p>
          <a:p>
            <a:pPr marL="0" indent="0">
              <a:buNone/>
            </a:pPr>
            <a:r>
              <a:rPr lang="en-US" sz="2000"/>
              <a:t>	5.2. Experiment result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bg1">
                    <a:lumMod val="85000"/>
                  </a:schemeClr>
                </a:solidFill>
              </a:rPr>
              <a:t>6. 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</a:rPr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372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902B53-826C-8BA0-8E10-78637C83E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EEDF5F-97D9-87CD-D4E9-A2FAEC323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5.1.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7B013E3-A538-431D-9C57-3FF636668E10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1800"/>
                  <a:t>Two datasets AoI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800"/>
                  <a:t> and AoI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800"/>
                  <a:t>. Each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2000×2000 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/>
                  <a:t>. Both datasets comprise an altitude matrix of dimensions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80×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800"/>
                  <a:t>, where each element denotes the elevation of a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25×25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8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/>
                  <a:t>area.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7B013E3-A538-431D-9C57-3FF636668E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477" t="-1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C7209A8-9A11-AEA1-4A19-711F62905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70" y="1667294"/>
            <a:ext cx="4442753" cy="41318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A3F0F9-1CF3-BB02-9E1D-06D46771E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156" y="1577916"/>
            <a:ext cx="4573460" cy="43106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55E7C4-F38A-B40D-410D-9C040E3798A0}"/>
                  </a:ext>
                </a:extLst>
              </p:cNvPr>
              <p:cNvSpPr txBox="1"/>
              <p:nvPr/>
            </p:nvSpPr>
            <p:spPr>
              <a:xfrm>
                <a:off x="1682844" y="5799464"/>
                <a:ext cx="28024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AoI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/>
                  <a:t> (high height variation)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55E7C4-F38A-B40D-410D-9C040E379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844" y="5799464"/>
                <a:ext cx="2802403" cy="369332"/>
              </a:xfrm>
              <a:prstGeom prst="rect">
                <a:avLst/>
              </a:prstGeom>
              <a:blipFill>
                <a:blip r:embed="rId5"/>
                <a:stretch>
                  <a:fillRect l="-1739" t="-8197" r="-152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9483DE-D0BA-A22E-9E40-93DB6A262080}"/>
                  </a:ext>
                </a:extLst>
              </p:cNvPr>
              <p:cNvSpPr txBox="1"/>
              <p:nvPr/>
            </p:nvSpPr>
            <p:spPr>
              <a:xfrm>
                <a:off x="7813285" y="5799464"/>
                <a:ext cx="2743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AoI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/>
                  <a:t> (low height variation)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9483DE-D0BA-A22E-9E40-93DB6A262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3285" y="5799464"/>
                <a:ext cx="2743201" cy="369332"/>
              </a:xfrm>
              <a:prstGeom prst="rect">
                <a:avLst/>
              </a:prstGeom>
              <a:blipFill>
                <a:blip r:embed="rId6"/>
                <a:stretch>
                  <a:fillRect l="-2000" t="-8197" r="-111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2321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902B53-826C-8BA0-8E10-78637C83E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EEDF5F-97D9-87CD-D4E9-A2FAEC323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5.2. Parameter settings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7B013E3-A538-431D-9C57-3FF636668E10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sz="2400" b="0" i="0">
                    <a:solidFill>
                      <a:srgbClr val="000000"/>
                    </a:solidFill>
                    <a:effectLst/>
                    <a:latin typeface="VnNimbusRomanNo9L"/>
                  </a:rPr>
                  <a:t>The proposals are implemented in Python 3.9 and executed on AMD Ryzen 7 5800H with Radeon Graphics 3.20 GHz, RAM 16GB DDR4 3200MHz.</a:t>
                </a:r>
              </a:p>
              <a:p>
                <a:r>
                  <a:rPr lang="en-US" sz="2400">
                    <a:solidFill>
                      <a:srgbClr val="000000"/>
                    </a:solidFill>
                    <a:latin typeface="VnNimbusRomanNo9L"/>
                  </a:rPr>
                  <a:t>Default parameters:</a:t>
                </a:r>
              </a:p>
              <a:p>
                <a:pPr lvl="1"/>
                <a:r>
                  <a:rPr lang="en-US" sz="1800">
                    <a:solidFill>
                      <a:srgbClr val="000000"/>
                    </a:solidFill>
                    <a:latin typeface="VnNimbusRomanNo9L"/>
                  </a:rPr>
                  <a:t>Environment: AoI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800">
                  <a:solidFill>
                    <a:srgbClr val="000000"/>
                  </a:solidFill>
                  <a:latin typeface="VnNimbusRomanNo9L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=400</m:t>
                    </m:r>
                  </m:oMath>
                </a14:m>
                <a:endParaRPr lang="en-US" sz="1800" b="0">
                  <a:solidFill>
                    <a:srgbClr val="000000"/>
                  </a:solidFill>
                  <a:latin typeface="VnNimbusRomanNo9L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=40 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800" b="0">
                  <a:solidFill>
                    <a:srgbClr val="000000"/>
                  </a:solidFill>
                  <a:latin typeface="VnNimbusRomanNo9L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=80 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800" b="0">
                  <a:solidFill>
                    <a:srgbClr val="000000"/>
                  </a:solidFill>
                  <a:latin typeface="VnNimbusRomanNo9L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US" sz="1800" b="0">
                  <a:solidFill>
                    <a:srgbClr val="000000"/>
                  </a:solidFill>
                  <a:latin typeface="VnNimbusRomanNo9L"/>
                </a:endParaRPr>
              </a:p>
              <a:p>
                <a:pPr lvl="1"/>
                <a:endParaRPr lang="en-US" sz="1400">
                  <a:solidFill>
                    <a:srgbClr val="000000"/>
                  </a:solidFill>
                  <a:latin typeface="VnNimbusRomanNo9L"/>
                </a:endParaRPr>
              </a:p>
              <a:p>
                <a:pPr lvl="1"/>
                <a:endParaRPr lang="en-US" sz="1400" b="0" i="0">
                  <a:solidFill>
                    <a:srgbClr val="000000"/>
                  </a:solidFill>
                  <a:effectLst/>
                  <a:latin typeface="VnNimbusRomanNo9L"/>
                </a:endParaRPr>
              </a:p>
              <a:p>
                <a:pPr lvl="1"/>
                <a:endParaRPr lang="en-US" sz="100">
                  <a:solidFill>
                    <a:srgbClr val="000000"/>
                  </a:solidFill>
                  <a:latin typeface="VnNimbusRomanNo9L"/>
                </a:endParaRPr>
              </a:p>
              <a:p>
                <a:pPr lvl="1"/>
                <a:br>
                  <a:rPr lang="en-US" sz="100"/>
                </a:br>
                <a:endParaRPr lang="en-US" sz="60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7B013E3-A538-431D-9C57-3FF636668E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742" t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6474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13AFB4-74A6-6123-562B-AED51E127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144E40-C426-9975-79BA-8969B2B39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5.3. Experiment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21752561-50ED-FAEE-2CF3-D5ADD0E262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7539" y="1032509"/>
                <a:ext cx="5640567" cy="424053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/>
                  <a:t>Phase I: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2000" b="1"/>
                  <a:t>-Coverage:</a:t>
                </a:r>
              </a:p>
              <a:p>
                <a:pPr lvl="1"/>
                <a:r>
                  <a:rPr lang="en-US" sz="1800" b="1"/>
                  <a:t>Scenario 1.1: </a:t>
                </a:r>
                <a:r>
                  <a:rPr lang="en-US" sz="1800"/>
                  <a:t>Evaluate the impact of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/>
                  <a:t>.</a:t>
                </a:r>
              </a:p>
              <a:p>
                <a:pPr lvl="1"/>
                <a:r>
                  <a:rPr lang="en-US" sz="1800" b="1"/>
                  <a:t>Scenario 1.2: </a:t>
                </a:r>
                <a:r>
                  <a:rPr lang="en-US" sz="1800"/>
                  <a:t>Evaluate the impact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800"/>
                  <a:t>. </a:t>
                </a:r>
              </a:p>
              <a:p>
                <a:pPr lvl="1"/>
                <a:r>
                  <a:rPr lang="en-US" sz="1800" b="1"/>
                  <a:t>Scenario 1.3: </a:t>
                </a:r>
                <a:r>
                  <a:rPr lang="en-US" sz="1800"/>
                  <a:t>Evaluate the impact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1800"/>
                  <a:t>. </a:t>
                </a:r>
              </a:p>
              <a:p>
                <a:pPr lvl="1"/>
                <a:r>
                  <a:rPr lang="en-US" sz="1800" b="1"/>
                  <a:t>Scenario 1.4: </a:t>
                </a:r>
                <a:r>
                  <a:rPr lang="en-US" sz="1800"/>
                  <a:t>Evaluate the impact of environment type. </a:t>
                </a:r>
                <a:endParaRPr lang="en-US" sz="2000" b="1"/>
              </a:p>
              <a:p>
                <a:r>
                  <a:rPr lang="en-US" sz="2000" b="1"/>
                  <a:t>Phase II: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2000" b="1"/>
                  <a:t>-Connectivity:</a:t>
                </a:r>
              </a:p>
              <a:p>
                <a:pPr lvl="1"/>
                <a:r>
                  <a:rPr lang="en-US" sz="1800" b="1"/>
                  <a:t>Scenario 2.1: </a:t>
                </a:r>
                <a:r>
                  <a:rPr lang="en-US" sz="1800"/>
                  <a:t>Evaluate the impact of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/>
                  <a:t>. </a:t>
                </a:r>
              </a:p>
              <a:p>
                <a:pPr lvl="1"/>
                <a:r>
                  <a:rPr lang="en-US" sz="1800" b="1"/>
                  <a:t>Scenario 2.2: </a:t>
                </a:r>
                <a:r>
                  <a:rPr lang="en-US" sz="1800"/>
                  <a:t>Evaluate the impact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800"/>
                  <a:t>. </a:t>
                </a:r>
              </a:p>
              <a:p>
                <a:pPr lvl="1"/>
                <a:r>
                  <a:rPr lang="en-US" sz="1800" b="1"/>
                  <a:t>Scenario 2.3: </a:t>
                </a:r>
                <a:r>
                  <a:rPr lang="en-US" sz="1800"/>
                  <a:t>Evaluate the impact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1800"/>
                  <a:t>.</a:t>
                </a:r>
              </a:p>
              <a:p>
                <a:pPr lvl="1"/>
                <a:r>
                  <a:rPr lang="en-US" sz="1800" b="1"/>
                  <a:t>Scenario 2.4: </a:t>
                </a:r>
                <a:r>
                  <a:rPr lang="en-US" sz="1800"/>
                  <a:t>Evaluate the impact of environment type. </a:t>
                </a:r>
                <a:endParaRPr lang="en-US"/>
              </a:p>
              <a:p>
                <a:pPr marL="457200" lvl="1" indent="0">
                  <a:buFont typeface="Arial" panose="020B0604020202020204" pitchFamily="34" charset="0"/>
                  <a:buNone/>
                </a:pPr>
                <a:endParaRPr lang="en-US"/>
              </a:p>
              <a:p>
                <a:pPr marL="457200" lvl="1" indent="0">
                  <a:buFont typeface="Arial" panose="020B0604020202020204" pitchFamily="34" charset="0"/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21752561-50ED-FAEE-2CF3-D5ADD0E26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39" y="1032509"/>
                <a:ext cx="5640567" cy="4240531"/>
              </a:xfrm>
              <a:prstGeom prst="rect">
                <a:avLst/>
              </a:prstGeom>
              <a:blipFill>
                <a:blip r:embed="rId2"/>
                <a:stretch>
                  <a:fillRect l="-972" t="-1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CE3F396-D419-EF5B-4663-C98092D6C8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1642947"/>
                  </p:ext>
                </p:extLst>
              </p:nvPr>
            </p:nvGraphicFramePr>
            <p:xfrm>
              <a:off x="7156261" y="1342309"/>
              <a:ext cx="4000500" cy="4173382"/>
            </p:xfrm>
            <a:graphic>
              <a:graphicData uri="http://schemas.openxmlformats.org/drawingml/2006/table">
                <a:tbl>
                  <a:tblPr/>
                  <a:tblGrid>
                    <a:gridCol w="904875">
                      <a:extLst>
                        <a:ext uri="{9D8B030D-6E8A-4147-A177-3AD203B41FA5}">
                          <a16:colId xmlns:a16="http://schemas.microsoft.com/office/drawing/2014/main" val="4208976709"/>
                        </a:ext>
                      </a:extLst>
                    </a:gridCol>
                    <a:gridCol w="571500">
                      <a:extLst>
                        <a:ext uri="{9D8B030D-6E8A-4147-A177-3AD203B41FA5}">
                          <a16:colId xmlns:a16="http://schemas.microsoft.com/office/drawing/2014/main" val="681658385"/>
                        </a:ext>
                      </a:extLst>
                    </a:gridCol>
                    <a:gridCol w="828675">
                      <a:extLst>
                        <a:ext uri="{9D8B030D-6E8A-4147-A177-3AD203B41FA5}">
                          <a16:colId xmlns:a16="http://schemas.microsoft.com/office/drawing/2014/main" val="4214002491"/>
                        </a:ext>
                      </a:extLst>
                    </a:gridCol>
                    <a:gridCol w="688795">
                      <a:extLst>
                        <a:ext uri="{9D8B030D-6E8A-4147-A177-3AD203B41FA5}">
                          <a16:colId xmlns:a16="http://schemas.microsoft.com/office/drawing/2014/main" val="2415467810"/>
                        </a:ext>
                      </a:extLst>
                    </a:gridCol>
                    <a:gridCol w="1006655">
                      <a:extLst>
                        <a:ext uri="{9D8B030D-6E8A-4147-A177-3AD203B41FA5}">
                          <a16:colId xmlns:a16="http://schemas.microsoft.com/office/drawing/2014/main" val="3742545101"/>
                        </a:ext>
                      </a:extLst>
                    </a:gridCol>
                  </a:tblGrid>
                  <a:tr h="24074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Scenario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vi-VN" sz="14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sz="14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  <m:r>
                                  <a:rPr lang="en-US" sz="1400" b="1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1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  <m:r>
                                  <a:rPr lang="en-US" sz="1400" b="1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sz="14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1" i="0" u="none" strike="noStrik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Dataset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82924687"/>
                      </a:ext>
                    </a:extLst>
                  </a:tr>
                  <a:tr h="206981">
                    <a:tc rowSpan="6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1.1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</a:t>
                          </a:r>
                        </a:p>
                      </a:txBody>
                      <a:tcPr marL="3981" marR="3981" marT="3981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6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6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17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AoI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14886374"/>
                      </a:ext>
                    </a:extLst>
                  </a:tr>
                  <a:tr h="20698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3981" marR="3981" marT="3981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8916715"/>
                      </a:ext>
                    </a:extLst>
                  </a:tr>
                  <a:tr h="20698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400</a:t>
                          </a:r>
                        </a:p>
                      </a:txBody>
                      <a:tcPr marL="3981" marR="3981" marT="3981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00648"/>
                      </a:ext>
                    </a:extLst>
                  </a:tr>
                  <a:tr h="20698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550</a:t>
                          </a:r>
                        </a:p>
                      </a:txBody>
                      <a:tcPr marL="3981" marR="3981" marT="3981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0546673"/>
                      </a:ext>
                    </a:extLst>
                  </a:tr>
                  <a:tr h="20698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700</a:t>
                          </a:r>
                        </a:p>
                      </a:txBody>
                      <a:tcPr marL="3981" marR="3981" marT="3981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741012"/>
                      </a:ext>
                    </a:extLst>
                  </a:tr>
                  <a:tr h="20698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850</a:t>
                          </a:r>
                        </a:p>
                      </a:txBody>
                      <a:tcPr marL="3981" marR="3981" marT="3981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6928091"/>
                      </a:ext>
                    </a:extLst>
                  </a:tr>
                  <a:tr h="206981">
                    <a:tc rowSpan="6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6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400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6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816511862"/>
                      </a:ext>
                    </a:extLst>
                  </a:tr>
                  <a:tr h="20698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35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7531091"/>
                      </a:ext>
                    </a:extLst>
                  </a:tr>
                  <a:tr h="20698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50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0226878"/>
                      </a:ext>
                    </a:extLst>
                  </a:tr>
                  <a:tr h="20698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65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4264653"/>
                      </a:ext>
                    </a:extLst>
                  </a:tr>
                  <a:tr h="20698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0162869"/>
                      </a:ext>
                    </a:extLst>
                  </a:tr>
                  <a:tr h="20698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95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2086325"/>
                      </a:ext>
                    </a:extLst>
                  </a:tr>
                  <a:tr h="206981">
                    <a:tc rowSpan="5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1.3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5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400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5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926838767"/>
                      </a:ext>
                    </a:extLst>
                  </a:tr>
                  <a:tr h="20698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329225"/>
                      </a:ext>
                    </a:extLst>
                  </a:tr>
                  <a:tr h="20698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3158867"/>
                      </a:ext>
                    </a:extLst>
                  </a:tr>
                  <a:tr h="20698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8166594"/>
                      </a:ext>
                    </a:extLst>
                  </a:tr>
                  <a:tr h="20698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2428233"/>
                      </a:ext>
                    </a:extLst>
                  </a:tr>
                  <a:tr h="206981"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1.4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400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AoI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84004800"/>
                      </a:ext>
                    </a:extLst>
                  </a:tr>
                  <a:tr h="20698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AoI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711374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CE3F396-D419-EF5B-4663-C98092D6C8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1642947"/>
                  </p:ext>
                </p:extLst>
              </p:nvPr>
            </p:nvGraphicFramePr>
            <p:xfrm>
              <a:off x="7156261" y="1342309"/>
              <a:ext cx="4000500" cy="4173382"/>
            </p:xfrm>
            <a:graphic>
              <a:graphicData uri="http://schemas.openxmlformats.org/drawingml/2006/table">
                <a:tbl>
                  <a:tblPr/>
                  <a:tblGrid>
                    <a:gridCol w="904875">
                      <a:extLst>
                        <a:ext uri="{9D8B030D-6E8A-4147-A177-3AD203B41FA5}">
                          <a16:colId xmlns:a16="http://schemas.microsoft.com/office/drawing/2014/main" val="4208976709"/>
                        </a:ext>
                      </a:extLst>
                    </a:gridCol>
                    <a:gridCol w="571500">
                      <a:extLst>
                        <a:ext uri="{9D8B030D-6E8A-4147-A177-3AD203B41FA5}">
                          <a16:colId xmlns:a16="http://schemas.microsoft.com/office/drawing/2014/main" val="681658385"/>
                        </a:ext>
                      </a:extLst>
                    </a:gridCol>
                    <a:gridCol w="828675">
                      <a:extLst>
                        <a:ext uri="{9D8B030D-6E8A-4147-A177-3AD203B41FA5}">
                          <a16:colId xmlns:a16="http://schemas.microsoft.com/office/drawing/2014/main" val="4214002491"/>
                        </a:ext>
                      </a:extLst>
                    </a:gridCol>
                    <a:gridCol w="688795">
                      <a:extLst>
                        <a:ext uri="{9D8B030D-6E8A-4147-A177-3AD203B41FA5}">
                          <a16:colId xmlns:a16="http://schemas.microsoft.com/office/drawing/2014/main" val="2415467810"/>
                        </a:ext>
                      </a:extLst>
                    </a:gridCol>
                    <a:gridCol w="1006655">
                      <a:extLst>
                        <a:ext uri="{9D8B030D-6E8A-4147-A177-3AD203B41FA5}">
                          <a16:colId xmlns:a16="http://schemas.microsoft.com/office/drawing/2014/main" val="3742545101"/>
                        </a:ext>
                      </a:extLst>
                    </a:gridCol>
                  </a:tblGrid>
                  <a:tr h="24074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Scenario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8511" t="-15000" r="-442553" b="-164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8676" t="-15000" r="-205882" b="-164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35398" t="-15000" r="-147788" b="-164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Dataset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82924687"/>
                      </a:ext>
                    </a:extLst>
                  </a:tr>
                  <a:tr h="206981">
                    <a:tc rowSpan="6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1.1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</a:t>
                          </a:r>
                        </a:p>
                      </a:txBody>
                      <a:tcPr marL="3981" marR="3981" marT="3981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6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6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17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6386" t="-7972" r="-602" b="-142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4886374"/>
                      </a:ext>
                    </a:extLst>
                  </a:tr>
                  <a:tr h="20698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3981" marR="3981" marT="3981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8916715"/>
                      </a:ext>
                    </a:extLst>
                  </a:tr>
                  <a:tr h="20698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400</a:t>
                          </a:r>
                        </a:p>
                      </a:txBody>
                      <a:tcPr marL="3981" marR="3981" marT="3981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00648"/>
                      </a:ext>
                    </a:extLst>
                  </a:tr>
                  <a:tr h="20698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550</a:t>
                          </a:r>
                        </a:p>
                      </a:txBody>
                      <a:tcPr marL="3981" marR="3981" marT="3981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0546673"/>
                      </a:ext>
                    </a:extLst>
                  </a:tr>
                  <a:tr h="20698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700</a:t>
                          </a:r>
                        </a:p>
                      </a:txBody>
                      <a:tcPr marL="3981" marR="3981" marT="3981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741012"/>
                      </a:ext>
                    </a:extLst>
                  </a:tr>
                  <a:tr h="20698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850</a:t>
                          </a:r>
                        </a:p>
                      </a:txBody>
                      <a:tcPr marL="3981" marR="3981" marT="3981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6928091"/>
                      </a:ext>
                    </a:extLst>
                  </a:tr>
                  <a:tr h="206981">
                    <a:tc rowSpan="6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6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400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6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816511862"/>
                      </a:ext>
                    </a:extLst>
                  </a:tr>
                  <a:tr h="20698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35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7531091"/>
                      </a:ext>
                    </a:extLst>
                  </a:tr>
                  <a:tr h="20698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50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0226878"/>
                      </a:ext>
                    </a:extLst>
                  </a:tr>
                  <a:tr h="20698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65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4264653"/>
                      </a:ext>
                    </a:extLst>
                  </a:tr>
                  <a:tr h="20698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0162869"/>
                      </a:ext>
                    </a:extLst>
                  </a:tr>
                  <a:tr h="20698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95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2086325"/>
                      </a:ext>
                    </a:extLst>
                  </a:tr>
                  <a:tr h="206981">
                    <a:tc rowSpan="5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1.3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5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400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5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926838767"/>
                      </a:ext>
                    </a:extLst>
                  </a:tr>
                  <a:tr h="20698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329225"/>
                      </a:ext>
                    </a:extLst>
                  </a:tr>
                  <a:tr h="20698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3158867"/>
                      </a:ext>
                    </a:extLst>
                  </a:tr>
                  <a:tr h="20698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8166594"/>
                      </a:ext>
                    </a:extLst>
                  </a:tr>
                  <a:tr h="20698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2428233"/>
                      </a:ext>
                    </a:extLst>
                  </a:tr>
                  <a:tr h="206981"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1.4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400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6386" t="-1832353" r="-602" b="-14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4004800"/>
                      </a:ext>
                    </a:extLst>
                  </a:tr>
                  <a:tr h="20698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6386" t="-1932353" r="-602" b="-4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11374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802C0467-BFD4-9211-2233-13624F20BE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1638261"/>
                  </p:ext>
                </p:extLst>
              </p:nvPr>
            </p:nvGraphicFramePr>
            <p:xfrm>
              <a:off x="7156261" y="1342309"/>
              <a:ext cx="4000500" cy="4173382"/>
            </p:xfrm>
            <a:graphic>
              <a:graphicData uri="http://schemas.openxmlformats.org/drawingml/2006/table">
                <a:tbl>
                  <a:tblPr/>
                  <a:tblGrid>
                    <a:gridCol w="904875">
                      <a:extLst>
                        <a:ext uri="{9D8B030D-6E8A-4147-A177-3AD203B41FA5}">
                          <a16:colId xmlns:a16="http://schemas.microsoft.com/office/drawing/2014/main" val="4208976709"/>
                        </a:ext>
                      </a:extLst>
                    </a:gridCol>
                    <a:gridCol w="571500">
                      <a:extLst>
                        <a:ext uri="{9D8B030D-6E8A-4147-A177-3AD203B41FA5}">
                          <a16:colId xmlns:a16="http://schemas.microsoft.com/office/drawing/2014/main" val="681658385"/>
                        </a:ext>
                      </a:extLst>
                    </a:gridCol>
                    <a:gridCol w="828675">
                      <a:extLst>
                        <a:ext uri="{9D8B030D-6E8A-4147-A177-3AD203B41FA5}">
                          <a16:colId xmlns:a16="http://schemas.microsoft.com/office/drawing/2014/main" val="4214002491"/>
                        </a:ext>
                      </a:extLst>
                    </a:gridCol>
                    <a:gridCol w="688795">
                      <a:extLst>
                        <a:ext uri="{9D8B030D-6E8A-4147-A177-3AD203B41FA5}">
                          <a16:colId xmlns:a16="http://schemas.microsoft.com/office/drawing/2014/main" val="2415467810"/>
                        </a:ext>
                      </a:extLst>
                    </a:gridCol>
                    <a:gridCol w="1006655">
                      <a:extLst>
                        <a:ext uri="{9D8B030D-6E8A-4147-A177-3AD203B41FA5}">
                          <a16:colId xmlns:a16="http://schemas.microsoft.com/office/drawing/2014/main" val="3742545101"/>
                        </a:ext>
                      </a:extLst>
                    </a:gridCol>
                  </a:tblGrid>
                  <a:tr h="24074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Scenario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vi-VN" sz="14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sz="14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  <m:r>
                                  <a:rPr lang="en-US" sz="1400" b="1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1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  <m:r>
                                  <a:rPr lang="en-US" sz="1400" b="1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sz="14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1" i="0" u="none" strike="noStrik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Dataset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82924687"/>
                      </a:ext>
                    </a:extLst>
                  </a:tr>
                  <a:tr h="206981">
                    <a:tc rowSpan="6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1.1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</a:t>
                          </a:r>
                        </a:p>
                      </a:txBody>
                      <a:tcPr marL="3981" marR="3981" marT="3981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6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6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17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AoI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14886374"/>
                      </a:ext>
                    </a:extLst>
                  </a:tr>
                  <a:tr h="20698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3981" marR="3981" marT="3981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8916715"/>
                      </a:ext>
                    </a:extLst>
                  </a:tr>
                  <a:tr h="20698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400</a:t>
                          </a:r>
                        </a:p>
                      </a:txBody>
                      <a:tcPr marL="3981" marR="3981" marT="3981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00648"/>
                      </a:ext>
                    </a:extLst>
                  </a:tr>
                  <a:tr h="20698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550</a:t>
                          </a:r>
                        </a:p>
                      </a:txBody>
                      <a:tcPr marL="3981" marR="3981" marT="3981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0546673"/>
                      </a:ext>
                    </a:extLst>
                  </a:tr>
                  <a:tr h="20698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700</a:t>
                          </a:r>
                        </a:p>
                      </a:txBody>
                      <a:tcPr marL="3981" marR="3981" marT="3981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741012"/>
                      </a:ext>
                    </a:extLst>
                  </a:tr>
                  <a:tr h="20698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850</a:t>
                          </a:r>
                        </a:p>
                      </a:txBody>
                      <a:tcPr marL="3981" marR="3981" marT="3981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6928091"/>
                      </a:ext>
                    </a:extLst>
                  </a:tr>
                  <a:tr h="206981">
                    <a:tc rowSpan="6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6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400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6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816511862"/>
                      </a:ext>
                    </a:extLst>
                  </a:tr>
                  <a:tr h="20698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95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7531091"/>
                      </a:ext>
                    </a:extLst>
                  </a:tr>
                  <a:tr h="20698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110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0226878"/>
                      </a:ext>
                    </a:extLst>
                  </a:tr>
                  <a:tr h="20698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125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4264653"/>
                      </a:ext>
                    </a:extLst>
                  </a:tr>
                  <a:tr h="20698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140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0162869"/>
                      </a:ext>
                    </a:extLst>
                  </a:tr>
                  <a:tr h="20698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155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2086325"/>
                      </a:ext>
                    </a:extLst>
                  </a:tr>
                  <a:tr h="206981">
                    <a:tc rowSpan="5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1.3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5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400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5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926838767"/>
                      </a:ext>
                    </a:extLst>
                  </a:tr>
                  <a:tr h="20698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329225"/>
                      </a:ext>
                    </a:extLst>
                  </a:tr>
                  <a:tr h="20698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3158867"/>
                      </a:ext>
                    </a:extLst>
                  </a:tr>
                  <a:tr h="20698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8166594"/>
                      </a:ext>
                    </a:extLst>
                  </a:tr>
                  <a:tr h="20698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2428233"/>
                      </a:ext>
                    </a:extLst>
                  </a:tr>
                  <a:tr h="206981"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1.4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400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AoI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84004800"/>
                      </a:ext>
                    </a:extLst>
                  </a:tr>
                  <a:tr h="20698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AoI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711374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802C0467-BFD4-9211-2233-13624F20BE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1638261"/>
                  </p:ext>
                </p:extLst>
              </p:nvPr>
            </p:nvGraphicFramePr>
            <p:xfrm>
              <a:off x="7156261" y="1342309"/>
              <a:ext cx="4000500" cy="4173382"/>
            </p:xfrm>
            <a:graphic>
              <a:graphicData uri="http://schemas.openxmlformats.org/drawingml/2006/table">
                <a:tbl>
                  <a:tblPr/>
                  <a:tblGrid>
                    <a:gridCol w="904875">
                      <a:extLst>
                        <a:ext uri="{9D8B030D-6E8A-4147-A177-3AD203B41FA5}">
                          <a16:colId xmlns:a16="http://schemas.microsoft.com/office/drawing/2014/main" val="4208976709"/>
                        </a:ext>
                      </a:extLst>
                    </a:gridCol>
                    <a:gridCol w="571500">
                      <a:extLst>
                        <a:ext uri="{9D8B030D-6E8A-4147-A177-3AD203B41FA5}">
                          <a16:colId xmlns:a16="http://schemas.microsoft.com/office/drawing/2014/main" val="681658385"/>
                        </a:ext>
                      </a:extLst>
                    </a:gridCol>
                    <a:gridCol w="828675">
                      <a:extLst>
                        <a:ext uri="{9D8B030D-6E8A-4147-A177-3AD203B41FA5}">
                          <a16:colId xmlns:a16="http://schemas.microsoft.com/office/drawing/2014/main" val="4214002491"/>
                        </a:ext>
                      </a:extLst>
                    </a:gridCol>
                    <a:gridCol w="688795">
                      <a:extLst>
                        <a:ext uri="{9D8B030D-6E8A-4147-A177-3AD203B41FA5}">
                          <a16:colId xmlns:a16="http://schemas.microsoft.com/office/drawing/2014/main" val="2415467810"/>
                        </a:ext>
                      </a:extLst>
                    </a:gridCol>
                    <a:gridCol w="1006655">
                      <a:extLst>
                        <a:ext uri="{9D8B030D-6E8A-4147-A177-3AD203B41FA5}">
                          <a16:colId xmlns:a16="http://schemas.microsoft.com/office/drawing/2014/main" val="3742545101"/>
                        </a:ext>
                      </a:extLst>
                    </a:gridCol>
                  </a:tblGrid>
                  <a:tr h="24074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Scenario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8511" t="-15000" r="-442553" b="-164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78676" t="-15000" r="-205882" b="-164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35398" t="-15000" r="-147788" b="-164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Dataset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82924687"/>
                      </a:ext>
                    </a:extLst>
                  </a:tr>
                  <a:tr h="206981">
                    <a:tc rowSpan="6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1.1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</a:t>
                          </a:r>
                        </a:p>
                      </a:txBody>
                      <a:tcPr marL="3981" marR="3981" marT="3981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6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6"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17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96386" t="-7972" r="-602" b="-142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4886374"/>
                      </a:ext>
                    </a:extLst>
                  </a:tr>
                  <a:tr h="20698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3981" marR="3981" marT="3981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8916715"/>
                      </a:ext>
                    </a:extLst>
                  </a:tr>
                  <a:tr h="20698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400</a:t>
                          </a:r>
                        </a:p>
                      </a:txBody>
                      <a:tcPr marL="3981" marR="3981" marT="3981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00648"/>
                      </a:ext>
                    </a:extLst>
                  </a:tr>
                  <a:tr h="20698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550</a:t>
                          </a:r>
                        </a:p>
                      </a:txBody>
                      <a:tcPr marL="3981" marR="3981" marT="3981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0546673"/>
                      </a:ext>
                    </a:extLst>
                  </a:tr>
                  <a:tr h="20698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700</a:t>
                          </a:r>
                        </a:p>
                      </a:txBody>
                      <a:tcPr marL="3981" marR="3981" marT="3981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741012"/>
                      </a:ext>
                    </a:extLst>
                  </a:tr>
                  <a:tr h="20698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850</a:t>
                          </a:r>
                        </a:p>
                      </a:txBody>
                      <a:tcPr marL="3981" marR="3981" marT="3981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6928091"/>
                      </a:ext>
                    </a:extLst>
                  </a:tr>
                  <a:tr h="206981">
                    <a:tc rowSpan="6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6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400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6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816511862"/>
                      </a:ext>
                    </a:extLst>
                  </a:tr>
                  <a:tr h="20698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95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7531091"/>
                      </a:ext>
                    </a:extLst>
                  </a:tr>
                  <a:tr h="20698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110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0226878"/>
                      </a:ext>
                    </a:extLst>
                  </a:tr>
                  <a:tr h="20698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125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4264653"/>
                      </a:ext>
                    </a:extLst>
                  </a:tr>
                  <a:tr h="20698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140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0162869"/>
                      </a:ext>
                    </a:extLst>
                  </a:tr>
                  <a:tr h="20698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155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2086325"/>
                      </a:ext>
                    </a:extLst>
                  </a:tr>
                  <a:tr h="206981">
                    <a:tc rowSpan="5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1.3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5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400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5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926838767"/>
                      </a:ext>
                    </a:extLst>
                  </a:tr>
                  <a:tr h="20698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329225"/>
                      </a:ext>
                    </a:extLst>
                  </a:tr>
                  <a:tr h="20698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3158867"/>
                      </a:ext>
                    </a:extLst>
                  </a:tr>
                  <a:tr h="20698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8166594"/>
                      </a:ext>
                    </a:extLst>
                  </a:tr>
                  <a:tr h="20698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2428233"/>
                      </a:ext>
                    </a:extLst>
                  </a:tr>
                  <a:tr h="206981"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1.4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400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96386" t="-1832353" r="-602" b="-14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4004800"/>
                      </a:ext>
                    </a:extLst>
                  </a:tr>
                  <a:tr h="20698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81" marR="3981" marT="398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96386" t="-1932353" r="-602" b="-4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113748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8133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CDC8A-4322-2948-18D7-7E67FED64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5.3. Experiment scenario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C0E0B-E38D-A95E-7DBE-4CE21B3ED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609A5722-897F-91D1-5F7F-3508EA3A93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7538" y="1032509"/>
                <a:ext cx="11515725" cy="493871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b="1"/>
                  <a:t>Baseline: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b="1"/>
                  <a:t>Phase I: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/>
                  <a:t>-Coverage: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sz="1800" b="1"/>
                  <a:t>GLA:</a:t>
                </a:r>
                <a:r>
                  <a:rPr lang="en-US" sz="1800"/>
                  <a:t> Choose potential region to place sensor greedily and then use Mixed Interger Programming to find the number of sensors </a:t>
                </a:r>
                <a:endParaRPr lang="en-US" sz="1800" b="1"/>
              </a:p>
              <a:p>
                <a:pPr lvl="2">
                  <a:lnSpc>
                    <a:spcPct val="150000"/>
                  </a:lnSpc>
                </a:pPr>
                <a:r>
                  <a:rPr lang="en-US" sz="1800" b="1"/>
                  <a:t>GN-DSD: </a:t>
                </a:r>
                <a:r>
                  <a:rPr lang="en-US" sz="1800"/>
                  <a:t>Use coloring algorithm to find clique partitioning and place sensor one by one. Then check and remove redundant sensors.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b="1"/>
                  <a:t>Pha 2: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/>
                  <a:t>-Connectivity: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sz="1800" b="1"/>
                  <a:t>CMFA: </a:t>
                </a:r>
                <a:r>
                  <a:rPr lang="en-US" sz="1800"/>
                  <a:t>Use cluster algorithm then max flow theory to sequentially check the constraint satisfactory and add connections.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sz="1800" b="1"/>
                  <a:t>FCSA </a:t>
                </a:r>
                <a:r>
                  <a:rPr lang="en-US" sz="1800"/>
                  <a:t>(</a:t>
                </a:r>
                <a:r>
                  <a:rPr lang="en-US" sz="1800" b="1"/>
                  <a:t>F</a:t>
                </a:r>
                <a:r>
                  <a:rPr lang="en-US" sz="1800"/>
                  <a:t>ully </a:t>
                </a:r>
                <a:r>
                  <a:rPr lang="en-US" sz="1800" b="1"/>
                  <a:t>C</a:t>
                </a:r>
                <a:r>
                  <a:rPr lang="en-US" sz="1800"/>
                  <a:t>onnected </a:t>
                </a:r>
                <a:r>
                  <a:rPr lang="en-US" sz="1800" b="1"/>
                  <a:t>S</a:t>
                </a:r>
                <a:r>
                  <a:rPr lang="en-US" sz="1800"/>
                  <a:t>ensor </a:t>
                </a:r>
                <a:r>
                  <a:rPr lang="en-US" sz="1800" b="1"/>
                  <a:t>A</a:t>
                </a:r>
                <a:r>
                  <a:rPr lang="en-US" sz="1800"/>
                  <a:t>pproach): Connect all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/>
                  <a:t> sensors covering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/>
                  <a:t> to base station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/>
                  <a:t>.</a:t>
                </a:r>
              </a:p>
              <a:p>
                <a:pPr lvl="2">
                  <a:lnSpc>
                    <a:spcPct val="150000"/>
                  </a:lnSpc>
                </a:pPr>
                <a:endParaRPr lang="en-US" sz="1600"/>
              </a:p>
              <a:p>
                <a:pPr lvl="1">
                  <a:lnSpc>
                    <a:spcPct val="150000"/>
                  </a:lnSpc>
                </a:pPr>
                <a:endParaRPr lang="en-US" sz="1600"/>
              </a:p>
              <a:p>
                <a:pPr marL="457200" lvl="1" indent="0">
                  <a:buFont typeface="Arial" panose="020B0604020202020204" pitchFamily="34" charset="0"/>
                  <a:buNone/>
                </a:pPr>
                <a:endParaRPr lang="en-US"/>
              </a:p>
              <a:p>
                <a:pPr marL="457200" lvl="1" indent="0">
                  <a:buFont typeface="Arial" panose="020B0604020202020204" pitchFamily="34" charset="0"/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609A5722-897F-91D1-5F7F-3508EA3A9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38" y="1032509"/>
                <a:ext cx="11515725" cy="4938713"/>
              </a:xfrm>
              <a:prstGeom prst="rect">
                <a:avLst/>
              </a:prstGeom>
              <a:blipFill>
                <a:blip r:embed="rId2"/>
                <a:stretch>
                  <a:fillRect l="-794" b="-1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119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2B6612-95DE-262F-5E64-7A0205B2E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7C9DE79-4924-8D42-953C-A4481ED5FBF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5.4. Experiment results: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/>
                  <a:t>-Coverage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7C9DE79-4924-8D42-953C-A4481ED5FB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112" t="-25000" b="-4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AC5C215-9716-F8A7-AF81-E77E6CD63E4E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/>
                  <a:t>Impact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: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AC5C215-9716-F8A7-AF81-E77E6CD63E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953" t="-2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9A92F64-71A7-4214-3319-8D4ED022E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44" y="1570709"/>
            <a:ext cx="9156511" cy="39533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24D2EF-1A5A-2D6A-8DB8-A04871FBD480}"/>
                  </a:ext>
                </a:extLst>
              </p:cNvPr>
              <p:cNvSpPr txBox="1"/>
              <p:nvPr/>
            </p:nvSpPr>
            <p:spPr>
              <a:xfrm>
                <a:off x="1644672" y="5584090"/>
                <a:ext cx="8902653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=850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, SPARTA-CP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1.04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times better than GLA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1.39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times better than GN-DSD.</a:t>
                </a:r>
              </a:p>
              <a:p>
                <a:r>
                  <a:rPr lang="en-US">
                    <a:solidFill>
                      <a:schemeClr val="tx1"/>
                    </a:solidFill>
                  </a:rPr>
                  <a:t>SPARTA-CC can reduce the running time of vanilla SPARTA by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4256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times when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400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24D2EF-1A5A-2D6A-8DB8-A04871FBD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672" y="5584090"/>
                <a:ext cx="8902653" cy="646331"/>
              </a:xfrm>
              <a:prstGeom prst="rect">
                <a:avLst/>
              </a:prstGeom>
              <a:blipFill>
                <a:blip r:embed="rId5"/>
                <a:stretch>
                  <a:fillRect l="-547" t="-3704" r="-479" b="-129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7259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4" y="2219413"/>
            <a:ext cx="1083633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just"/>
            <a:r>
              <a:rPr lang="en-US" sz="2800"/>
              <a:t>SPARTA-GEMSTONE: A two-phase approach for</a:t>
            </a:r>
          </a:p>
          <a:p>
            <a:pPr algn="just"/>
            <a:r>
              <a:rPr lang="en-US" sz="2800"/>
              <a:t>efficient node placement in 3D wireless sensor</a:t>
            </a:r>
          </a:p>
          <a:p>
            <a:pPr algn="just"/>
            <a:r>
              <a:rPr lang="en-US" sz="2800"/>
              <a:t>networks under Q-Coverage and Q-Connectivity</a:t>
            </a:r>
          </a:p>
          <a:p>
            <a:pPr algn="just"/>
            <a:r>
              <a:rPr lang="en-US" sz="2800"/>
              <a:t>constraints</a:t>
            </a:r>
            <a:endParaRPr lang="en-US" sz="2800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865732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1800" b="0"/>
              <a:t>Truong Vu</a:t>
            </a:r>
          </a:p>
          <a:p>
            <a:r>
              <a:rPr lang="en-US" sz="1800" b="0" i="1"/>
              <a:t>Supervisor:</a:t>
            </a:r>
            <a:r>
              <a:rPr lang="en-US" sz="1800" b="0"/>
              <a:t> Trinh Van Chien</a:t>
            </a:r>
            <a:endParaRPr lang="en-US" sz="1800" b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2B6612-95DE-262F-5E64-7A0205B2E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7C9DE79-4924-8D42-953C-A4481ED5FBF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5.4. Experiment results: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/>
                  <a:t>-Coverage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7C9DE79-4924-8D42-953C-A4481ED5FB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112" t="-25000" b="-4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AC5C215-9716-F8A7-AF81-E77E6CD63E4E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/>
                  <a:t>Impact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/>
                  <a:t>: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AC5C215-9716-F8A7-AF81-E77E6CD63E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953" t="-2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A85FBB3-928D-4C66-3E8C-D58222F66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259" y="1610212"/>
            <a:ext cx="8402285" cy="36409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24D2EF-1A5A-2D6A-8DB8-A04871FBD480}"/>
                  </a:ext>
                </a:extLst>
              </p:cNvPr>
              <p:cNvSpPr txBox="1"/>
              <p:nvPr/>
            </p:nvSpPr>
            <p:spPr>
              <a:xfrm>
                <a:off x="653608" y="5247788"/>
                <a:ext cx="10884784" cy="9233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=65(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r>
                  <a:rPr lang="en-US"/>
                  <a:t>SPARTA-CC is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1.06 </m:t>
                    </m:r>
                  </m:oMath>
                </a14:m>
                <a:r>
                  <a:rPr lang="en-US"/>
                  <a:t>times better than GLA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1.44 </m:t>
                    </m:r>
                  </m:oMath>
                </a14:m>
                <a:r>
                  <a:rPr lang="en-US"/>
                  <a:t>times better than GN-DSD. </a:t>
                </a:r>
                <a:br>
                  <a:rPr lang="en-US"/>
                </a:br>
                <a:r>
                  <a:rPr lang="en-US"/>
                  <a:t>SPARTA-CP exhibits the fastest runtime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/>
                  <a:t> is large (i.e., more overlapping).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=95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/>
                  <a:t>, it is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2305 </m:t>
                    </m:r>
                  </m:oMath>
                </a14:m>
                <a:r>
                  <a:rPr lang="en-US"/>
                  <a:t>times faster than GLA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2.29 </m:t>
                    </m:r>
                  </m:oMath>
                </a14:m>
                <a:r>
                  <a:rPr lang="en-US"/>
                  <a:t>times faster than GN-DSD.</a:t>
                </a:r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24D2EF-1A5A-2D6A-8DB8-A04871FBD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08" y="5247788"/>
                <a:ext cx="10884784" cy="923330"/>
              </a:xfrm>
              <a:prstGeom prst="rect">
                <a:avLst/>
              </a:prstGeom>
              <a:blipFill>
                <a:blip r:embed="rId5"/>
                <a:stretch>
                  <a:fillRect l="-391" t="-3268" r="-783" b="-915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805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2B6612-95DE-262F-5E64-7A0205B2E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7C9DE79-4924-8D42-953C-A4481ED5FBF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5.4. Experiment results: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/>
                  <a:t>-Coverage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7C9DE79-4924-8D42-953C-A4481ED5FB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112" t="-25000" b="-4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AC5C215-9716-F8A7-AF81-E77E6CD63E4E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/>
                  <a:t>Impact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/>
                  <a:t>: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AC5C215-9716-F8A7-AF81-E77E6CD63E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953" t="-2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24D2EF-1A5A-2D6A-8DB8-A04871FBD480}"/>
                  </a:ext>
                </a:extLst>
              </p:cNvPr>
              <p:cNvSpPr txBox="1"/>
              <p:nvPr/>
            </p:nvSpPr>
            <p:spPr>
              <a:xfrm>
                <a:off x="653608" y="5247788"/>
                <a:ext cx="10884784" cy="9233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/>
                  <a:t>SPARTA-CC is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1.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/>
                  <a:t> times better than GN-DSD. </a:t>
                </a:r>
                <a:br>
                  <a:rPr lang="en-US"/>
                </a:br>
                <a:r>
                  <a:rPr lang="en-US"/>
                  <a:t>SPARTA-CC exhibits the fastest runtime in all cases. It is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4392</m:t>
                    </m:r>
                  </m:oMath>
                </a14:m>
                <a:r>
                  <a:rPr lang="en-US"/>
                  <a:t> times faster than vanilla SPARTA,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4367 </m:t>
                    </m:r>
                  </m:oMath>
                </a14:m>
                <a:r>
                  <a:rPr lang="en-US"/>
                  <a:t>times faster than GLA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5.78 </m:t>
                    </m:r>
                  </m:oMath>
                </a14:m>
                <a:r>
                  <a:rPr lang="en-US"/>
                  <a:t>times faster than GN-DSD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/>
                  <a:t>.</a:t>
                </a:r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24D2EF-1A5A-2D6A-8DB8-A04871FBD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08" y="5247788"/>
                <a:ext cx="10884784" cy="923330"/>
              </a:xfrm>
              <a:prstGeom prst="rect">
                <a:avLst/>
              </a:prstGeom>
              <a:blipFill>
                <a:blip r:embed="rId4"/>
                <a:stretch>
                  <a:fillRect l="-391" t="-3268" b="-915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66C345A-B91D-772A-1F92-F2C644BE77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4517" y="1540123"/>
            <a:ext cx="8382966" cy="36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868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2B6612-95DE-262F-5E64-7A0205B2E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7C9DE79-4924-8D42-953C-A4481ED5FBF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5.4. Experiment results: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/>
                  <a:t>-Coverage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7C9DE79-4924-8D42-953C-A4481ED5FB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112" t="-25000" b="-4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C5C215-9716-F8A7-AF81-E77E6CD63E4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Impact of environment type: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24D2EF-1A5A-2D6A-8DB8-A04871FBD480}"/>
                  </a:ext>
                </a:extLst>
              </p:cNvPr>
              <p:cNvSpPr txBox="1"/>
              <p:nvPr/>
            </p:nvSpPr>
            <p:spPr>
              <a:xfrm>
                <a:off x="653608" y="5247788"/>
                <a:ext cx="10884784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The high height variation in AoI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/>
                  <a:t> poses challenges for achieving target sphere overlap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/>
                  <a:t> more sensors.</a:t>
                </a:r>
                <a:br>
                  <a:rPr lang="en-US"/>
                </a:br>
                <a:r>
                  <a:rPr lang="en-US"/>
                  <a:t>Moreover, the cluster size of SPARTA-CC and CP decreases, less intersections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runtime decreases.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24D2EF-1A5A-2D6A-8DB8-A04871FBD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08" y="5247788"/>
                <a:ext cx="10884784" cy="646331"/>
              </a:xfrm>
              <a:prstGeom prst="rect">
                <a:avLst/>
              </a:prstGeom>
              <a:blipFill>
                <a:blip r:embed="rId3"/>
                <a:stretch>
                  <a:fillRect l="-391" t="-4630" b="-129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A22D547-5168-DFEA-4389-A8802722A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322" y="1498226"/>
            <a:ext cx="8681356" cy="367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45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2B6612-95DE-262F-5E64-7A0205B2E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7C9DE79-4924-8D42-953C-A4481ED5FBF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5.4. Experiment results: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/>
                  <a:t>-Connectivity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7C9DE79-4924-8D42-953C-A4481ED5FB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112" t="-25000" b="-4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AC5C215-9716-F8A7-AF81-E77E6CD63E4E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/>
                  <a:t>Impact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: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AC5C215-9716-F8A7-AF81-E77E6CD63E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953" t="-2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24D2EF-1A5A-2D6A-8DB8-A04871FBD480}"/>
                  </a:ext>
                </a:extLst>
              </p:cNvPr>
              <p:cNvSpPr txBox="1"/>
              <p:nvPr/>
            </p:nvSpPr>
            <p:spPr>
              <a:xfrm>
                <a:off x="1165233" y="5561765"/>
                <a:ext cx="9861528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=850</m:t>
                    </m:r>
                  </m:oMath>
                </a14:m>
                <a:r>
                  <a:rPr lang="en-US"/>
                  <a:t>, GEMSTONE achieves a result that is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2.02</m:t>
                    </m:r>
                  </m:oMath>
                </a14:m>
                <a:r>
                  <a:rPr lang="en-US"/>
                  <a:t> times superior to CMFA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21.81</m:t>
                    </m:r>
                  </m:oMath>
                </a14:m>
                <a:r>
                  <a:rPr lang="en-US"/>
                  <a:t> times better than the FCSA algorithm GEMSTONE significantly outperforms CMFA, being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129.31</m:t>
                    </m:r>
                  </m:oMath>
                </a14:m>
                <a:r>
                  <a:rPr lang="en-US"/>
                  <a:t> times faster.</a:t>
                </a:r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24D2EF-1A5A-2D6A-8DB8-A04871FBD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233" y="5561765"/>
                <a:ext cx="9861528" cy="646331"/>
              </a:xfrm>
              <a:prstGeom prst="rect">
                <a:avLst/>
              </a:prstGeom>
              <a:blipFill>
                <a:blip r:embed="rId4"/>
                <a:stretch>
                  <a:fillRect l="-432" t="-3704" b="-129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DB9B95E-7D87-68E7-51B5-3E542177DB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5060" y="1553804"/>
            <a:ext cx="9121879" cy="393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8755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2B6612-95DE-262F-5E64-7A0205B2E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7C9DE79-4924-8D42-953C-A4481ED5FBF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5.4. Experiment results: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/>
                  <a:t>-Connectivity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7C9DE79-4924-8D42-953C-A4481ED5FB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112" t="-25000" b="-4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AC5C215-9716-F8A7-AF81-E77E6CD63E4E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/>
                  <a:t>Impact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/>
                  <a:t>: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AC5C215-9716-F8A7-AF81-E77E6CD63E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953" t="-2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24D2EF-1A5A-2D6A-8DB8-A04871FBD480}"/>
                  </a:ext>
                </a:extLst>
              </p:cNvPr>
              <p:cNvSpPr txBox="1"/>
              <p:nvPr/>
            </p:nvSpPr>
            <p:spPr>
              <a:xfrm>
                <a:off x="707803" y="5244355"/>
                <a:ext cx="10776392" cy="9233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=155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, GEMSTONE exhibits a superiority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3.17</m:t>
                    </m:r>
                  </m:oMath>
                </a14:m>
                <a:r>
                  <a:rPr lang="en-US"/>
                  <a:t> times over CMFA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48.68 </m:t>
                    </m:r>
                  </m:oMath>
                </a14:m>
                <a:r>
                  <a:rPr lang="en-US"/>
                  <a:t>times over FCSA. </a:t>
                </a:r>
                <a:br>
                  <a:rPr lang="en-US"/>
                </a:br>
                <a:r>
                  <a:rPr lang="en-US"/>
                  <a:t>GEMSTONE proves to be approximately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80</m:t>
                    </m:r>
                  </m:oMath>
                </a14:m>
                <a:r>
                  <a:rPr lang="en-US"/>
                  <a:t> times faster than CMFA and achieves a comparable speed to that of FCSA in this scenario. </a:t>
                </a:r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24D2EF-1A5A-2D6A-8DB8-A04871FBD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803" y="5244355"/>
                <a:ext cx="10776392" cy="923330"/>
              </a:xfrm>
              <a:prstGeom prst="rect">
                <a:avLst/>
              </a:prstGeom>
              <a:blipFill>
                <a:blip r:embed="rId4"/>
                <a:stretch>
                  <a:fillRect l="-395" t="-2597" b="-84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8F5E927-81F7-5D51-8ACA-495009CD0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8050" y="1514242"/>
            <a:ext cx="8415899" cy="361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612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2B6612-95DE-262F-5E64-7A0205B2E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7C9DE79-4924-8D42-953C-A4481ED5FBF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5.4. Experiment results: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/>
                  <a:t>-Connectivity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7C9DE79-4924-8D42-953C-A4481ED5FB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112" t="-25000" b="-4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AC5C215-9716-F8A7-AF81-E77E6CD63E4E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/>
                  <a:t>Impact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/>
                  <a:t>: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AC5C215-9716-F8A7-AF81-E77E6CD63E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953" t="-2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24D2EF-1A5A-2D6A-8DB8-A04871FBD480}"/>
                  </a:ext>
                </a:extLst>
              </p:cNvPr>
              <p:cNvSpPr txBox="1"/>
              <p:nvPr/>
            </p:nvSpPr>
            <p:spPr>
              <a:xfrm>
                <a:off x="653608" y="5247788"/>
                <a:ext cx="10884784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/>
                  <a:t>GEMSTONE exhibits a superiority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1.55 </m:t>
                    </m:r>
                  </m:oMath>
                </a14:m>
                <a:r>
                  <a:rPr lang="en-US"/>
                  <a:t>times over CMFA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17.10 </m:t>
                    </m:r>
                  </m:oMath>
                </a14:m>
                <a:r>
                  <a:rPr lang="en-US"/>
                  <a:t>times over FCSA. </a:t>
                </a:r>
                <a:br>
                  <a:rPr lang="en-US"/>
                </a:br>
                <a:r>
                  <a:rPr lang="en-US"/>
                  <a:t>GEMSTONE is approximately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79</m:t>
                    </m:r>
                  </m:oMath>
                </a14:m>
                <a:r>
                  <a:rPr lang="en-US"/>
                  <a:t> times faster than CMFA while still achieving a comparable speed to FCSA. </a:t>
                </a:r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24D2EF-1A5A-2D6A-8DB8-A04871FBD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08" y="5247788"/>
                <a:ext cx="10884784" cy="646331"/>
              </a:xfrm>
              <a:prstGeom prst="rect">
                <a:avLst/>
              </a:prstGeom>
              <a:blipFill>
                <a:blip r:embed="rId4"/>
                <a:stretch>
                  <a:fillRect l="-391" t="-4630" b="-129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DA74580-6C7F-9ABE-CB1E-ECAE5ECE0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375" y="1560685"/>
            <a:ext cx="8477250" cy="361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300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2B6612-95DE-262F-5E64-7A0205B2E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7C9DE79-4924-8D42-953C-A4481ED5FBF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5.4. Experiment results: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/>
                  <a:t>-Connectivity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7C9DE79-4924-8D42-953C-A4481ED5FB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112" t="-25000" b="-4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C5C215-9716-F8A7-AF81-E77E6CD63E4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Impact of environment type: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24D2EF-1A5A-2D6A-8DB8-A04871FBD480}"/>
                  </a:ext>
                </a:extLst>
              </p:cNvPr>
              <p:cNvSpPr txBox="1"/>
              <p:nvPr/>
            </p:nvSpPr>
            <p:spPr>
              <a:xfrm>
                <a:off x="653608" y="5247788"/>
                <a:ext cx="10884784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The high height variation in AoI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/>
                  <a:t> makes the distance between targets large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/>
                  <a:t> more sensors, less overlap.</a:t>
                </a:r>
                <a:br>
                  <a:rPr lang="en-US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/>
                  <a:t> more vertexes in each subset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runtime increases.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24D2EF-1A5A-2D6A-8DB8-A04871FBD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08" y="5247788"/>
                <a:ext cx="10884784" cy="646331"/>
              </a:xfrm>
              <a:prstGeom prst="rect">
                <a:avLst/>
              </a:prstGeom>
              <a:blipFill>
                <a:blip r:embed="rId3"/>
                <a:stretch>
                  <a:fillRect l="-391" t="-4630" b="-129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A04183E-7E5B-C8EA-0022-E6CFE1367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781" y="1504954"/>
            <a:ext cx="8760437" cy="366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213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>
                <a:solidFill>
                  <a:schemeClr val="bg1">
                    <a:lumMod val="85000"/>
                  </a:schemeClr>
                </a:solidFill>
              </a:rPr>
              <a:t>1. 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</a:rPr>
              <a:t>Introduction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bg1">
                    <a:lumMod val="85000"/>
                  </a:schemeClr>
                </a:solidFill>
              </a:rPr>
              <a:t>2. 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</a:rPr>
              <a:t>Related work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bg1">
                    <a:lumMod val="85000"/>
                  </a:schemeClr>
                </a:solidFill>
              </a:rPr>
              <a:t>3. 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</a:rPr>
              <a:t>Problem formulation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bg1">
                    <a:lumMod val="85000"/>
                  </a:schemeClr>
                </a:solidFill>
              </a:rPr>
              <a:t>4. 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</a:rPr>
              <a:t>Proposed method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bg1">
                    <a:lumMod val="85000"/>
                  </a:schemeClr>
                </a:solidFill>
              </a:rPr>
              <a:t>5. 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</a:rPr>
              <a:t>Experimental result</a:t>
            </a:r>
          </a:p>
          <a:p>
            <a:pPr marL="0" indent="0">
              <a:buNone/>
            </a:pPr>
            <a:r>
              <a:rPr lang="en-US" sz="2400" b="1"/>
              <a:t>6. </a:t>
            </a:r>
            <a:r>
              <a:rPr lang="en-US" sz="240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8670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6. Conclusion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5726603-7893-4AE0-9532-68058044B69D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sz="2400" b="1"/>
                  <a:t>Contributions:</a:t>
                </a:r>
              </a:p>
              <a:p>
                <a:pPr lvl="1"/>
                <a:r>
                  <a:rPr lang="en-US" sz="2000"/>
                  <a:t>Propose the formulation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000"/>
                  <a:t>-Coverage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000"/>
                  <a:t>-Connectivity in 3D WSNs.</a:t>
                </a:r>
              </a:p>
              <a:p>
                <a:pPr lvl="1"/>
                <a:r>
                  <a:rPr lang="en-US" sz="2000"/>
                  <a:t>Propose a two-phase approach with superior performance compared to other baselines.</a:t>
                </a:r>
              </a:p>
              <a:p>
                <a:pPr lvl="1"/>
                <a:r>
                  <a:rPr lang="en-US" sz="2000"/>
                  <a:t>Provide a realistic 3D dataset for the problem.</a:t>
                </a:r>
                <a:endParaRPr lang="en-US" sz="2000" b="1"/>
              </a:p>
              <a:p>
                <a:r>
                  <a:rPr lang="en-US" sz="2400" b="1"/>
                  <a:t>Future works:</a:t>
                </a:r>
              </a:p>
              <a:p>
                <a:pPr lvl="1"/>
                <a:r>
                  <a:rPr lang="en-US" sz="2000"/>
                  <a:t>Find more optimized algorithms for the problem.</a:t>
                </a:r>
              </a:p>
              <a:p>
                <a:pPr lvl="1"/>
                <a:r>
                  <a:rPr lang="en-US" sz="2000"/>
                  <a:t>Consider mobile network, energy constraints, and obtacles in the environment.</a:t>
                </a:r>
              </a:p>
              <a:p>
                <a:r>
                  <a:rPr lang="en-US" sz="2400" b="1"/>
                  <a:t>Published paper: </a:t>
                </a:r>
              </a:p>
              <a:p>
                <a:pPr marL="457200" lvl="1" indent="0">
                  <a:buNone/>
                </a:pPr>
                <a:r>
                  <a:rPr lang="en-US" sz="2000"/>
                  <a:t>N. T. Hanh, H. T. T. Binh, V. Q. Truong, N. P. Tan and H. C. Phap, “</a:t>
                </a:r>
                <a:r>
                  <a:rPr lang="en-US" sz="2000" i="1"/>
                  <a:t>Node placement optimization under Q-coverage and Q-connectivity constraints in wireless sensor networks</a:t>
                </a:r>
                <a:r>
                  <a:rPr lang="en-US" sz="2000"/>
                  <a:t>,” Journal of Network and Computer Applications - ISI Q1, p. 103 578, 2023.</a:t>
                </a:r>
                <a:endParaRPr lang="en-US" sz="2000" b="1"/>
              </a:p>
              <a:p>
                <a:r>
                  <a:rPr lang="en-US" sz="2400" b="1"/>
                  <a:t>Completed paper:</a:t>
                </a:r>
              </a:p>
              <a:p>
                <a:pPr marL="457200" lvl="1" indent="0">
                  <a:buNone/>
                </a:pPr>
                <a:r>
                  <a:rPr lang="en-US" sz="2000"/>
                  <a:t>Vu Quang Truong, Trinh The Minh, Do Minh Tam, Nguyen Thi Hanh, Huynh Thi Thanh Binh, Nguyen Xuan Thang, ”</a:t>
                </a:r>
                <a:r>
                  <a:rPr lang="en-US" sz="2000" i="1"/>
                  <a:t>SPARTA-GEMSTONE: A two-phase approach for efficient node placement in 3D wireless sensor networks under Q-Coverage and Q-Connectivity constraints”. </a:t>
                </a:r>
              </a:p>
              <a:p>
                <a:pPr marL="457200" lvl="1" indent="0">
                  <a:buNone/>
                </a:pPr>
                <a:endParaRPr lang="en-US"/>
              </a:p>
              <a:p>
                <a:pPr lvl="1"/>
                <a:endParaRPr lang="en-US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5726603-7893-4AE0-9532-68058044B6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688" t="-1726" b="-8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527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/>
              <a:t>THANK YOU!</a:t>
            </a:r>
            <a:endParaRPr lang="en-US" sz="6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/>
              <a:t>1. </a:t>
            </a:r>
            <a:r>
              <a:rPr lang="en-US" sz="2400"/>
              <a:t>Introduction</a:t>
            </a:r>
          </a:p>
          <a:p>
            <a:pPr marL="0" indent="0">
              <a:buNone/>
            </a:pPr>
            <a:r>
              <a:rPr lang="en-US" sz="2400" b="1"/>
              <a:t>2. </a:t>
            </a:r>
            <a:r>
              <a:rPr lang="en-US" sz="2400"/>
              <a:t>Related work</a:t>
            </a:r>
          </a:p>
          <a:p>
            <a:pPr marL="0" indent="0">
              <a:buNone/>
            </a:pPr>
            <a:r>
              <a:rPr lang="en-US" sz="2400" b="1"/>
              <a:t>3. </a:t>
            </a:r>
            <a:r>
              <a:rPr lang="en-US" sz="2400"/>
              <a:t>Problem formulation</a:t>
            </a:r>
          </a:p>
          <a:p>
            <a:pPr marL="0" indent="0">
              <a:buNone/>
            </a:pPr>
            <a:r>
              <a:rPr lang="en-US" sz="2400" b="1"/>
              <a:t>4. </a:t>
            </a:r>
            <a:r>
              <a:rPr lang="en-US" sz="2400"/>
              <a:t>Proposed method</a:t>
            </a:r>
          </a:p>
          <a:p>
            <a:pPr marL="0" indent="0">
              <a:buNone/>
            </a:pPr>
            <a:r>
              <a:rPr lang="en-US" sz="2400" b="1"/>
              <a:t>5. </a:t>
            </a:r>
            <a:r>
              <a:rPr lang="en-US" sz="2400"/>
              <a:t>Experimental result</a:t>
            </a:r>
          </a:p>
          <a:p>
            <a:pPr marL="0" indent="0">
              <a:buNone/>
            </a:pPr>
            <a:r>
              <a:rPr lang="en-US" sz="2400" b="1"/>
              <a:t>6. </a:t>
            </a:r>
            <a:r>
              <a:rPr lang="en-US" sz="240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658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/>
              <a:t>1. </a:t>
            </a:r>
            <a:r>
              <a:rPr lang="en-US" sz="2400"/>
              <a:t>Introduction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bg1">
                    <a:lumMod val="85000"/>
                  </a:schemeClr>
                </a:solidFill>
              </a:rPr>
              <a:t>2. 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</a:rPr>
              <a:t>Related work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bg1">
                    <a:lumMod val="85000"/>
                  </a:schemeClr>
                </a:solidFill>
              </a:rPr>
              <a:t>3. 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</a:rPr>
              <a:t>Problem formulation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bg1">
                    <a:lumMod val="85000"/>
                  </a:schemeClr>
                </a:solidFill>
              </a:rPr>
              <a:t>4. 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</a:rPr>
              <a:t>Proposed method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bg1">
                    <a:lumMod val="85000"/>
                  </a:schemeClr>
                </a:solidFill>
              </a:rPr>
              <a:t>5. 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</a:rPr>
              <a:t>Experimental result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bg1">
                    <a:lumMod val="85000"/>
                  </a:schemeClr>
                </a:solidFill>
              </a:rPr>
              <a:t>6. 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</a:rPr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770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/>
              <a:t>Wireless sensor networks (WSNs):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2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1B4C61E3-FBCD-8A18-4A63-455FE2A1A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797" y="1954433"/>
            <a:ext cx="6924406" cy="3334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8297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/>
              <a:t>Applications: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 descr="Antenna Hd Free Icon Of Snipicons - Example Of Wireless Sensor Network  Png,Antenna Png - free transparent png images - pngaaa.com">
            <a:extLst>
              <a:ext uri="{FF2B5EF4-FFF2-40B4-BE49-F238E27FC236}">
                <a16:creationId xmlns:a16="http://schemas.microsoft.com/office/drawing/2014/main" id="{B519C146-5733-0B90-41B2-7F3A1549F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54" b="91606" l="10000" r="90000">
                        <a14:foregroundMark x1="40556" y1="91606" x2="59000" y2="91606"/>
                        <a14:foregroundMark x1="26667" y1="28467" x2="28667" y2="20803"/>
                        <a14:foregroundMark x1="26667" y1="28285" x2="30667" y2="59124"/>
                        <a14:foregroundMark x1="30667" y1="59124" x2="33556" y2="63504"/>
                        <a14:foregroundMark x1="38111" y1="17883" x2="33667" y2="34854"/>
                        <a14:foregroundMark x1="33667" y1="34854" x2="35000" y2="47993"/>
                        <a14:foregroundMark x1="35000" y1="47993" x2="37667" y2="53650"/>
                        <a14:foregroundMark x1="42444" y1="25365" x2="40222" y2="39964"/>
                        <a14:foregroundMark x1="40222" y1="39964" x2="42222" y2="46533"/>
                        <a14:foregroundMark x1="57556" y1="24635" x2="60000" y2="39781"/>
                        <a14:foregroundMark x1="60000" y1="39781" x2="58556" y2="44526"/>
                        <a14:foregroundMark x1="62111" y1="18431" x2="65556" y2="30292"/>
                        <a14:foregroundMark x1="65556" y1="30292" x2="65556" y2="30292"/>
                        <a14:foregroundMark x1="71333" y1="26095" x2="72667" y2="333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623" y="2824412"/>
            <a:ext cx="1985871" cy="12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FC221C-BC2C-7E94-0A88-76DAC96EDD73}"/>
              </a:ext>
            </a:extLst>
          </p:cNvPr>
          <p:cNvSpPr txBox="1"/>
          <p:nvPr/>
        </p:nvSpPr>
        <p:spPr>
          <a:xfrm>
            <a:off x="5177867" y="3926708"/>
            <a:ext cx="1334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Applications</a:t>
            </a:r>
          </a:p>
        </p:txBody>
      </p:sp>
      <p:pic>
        <p:nvPicPr>
          <p:cNvPr id="8" name="Picture 6" descr="Heart rate monitor - Free medical icons">
            <a:extLst>
              <a:ext uri="{FF2B5EF4-FFF2-40B4-BE49-F238E27FC236}">
                <a16:creationId xmlns:a16="http://schemas.microsoft.com/office/drawing/2014/main" id="{BF035D89-5136-42BC-7B05-332852A45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761" y="1673525"/>
            <a:ext cx="769188" cy="76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4635C5-6DCD-9E39-187A-A54DAABB42B9}"/>
              </a:ext>
            </a:extLst>
          </p:cNvPr>
          <p:cNvSpPr txBox="1"/>
          <p:nvPr/>
        </p:nvSpPr>
        <p:spPr>
          <a:xfrm>
            <a:off x="3027938" y="2455080"/>
            <a:ext cx="954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Medical</a:t>
            </a:r>
          </a:p>
        </p:txBody>
      </p:sp>
      <p:pic>
        <p:nvPicPr>
          <p:cNvPr id="10" name="Picture 8" descr="Smart home - Free technology icons">
            <a:extLst>
              <a:ext uri="{FF2B5EF4-FFF2-40B4-BE49-F238E27FC236}">
                <a16:creationId xmlns:a16="http://schemas.microsoft.com/office/drawing/2014/main" id="{7381EAE7-9885-107B-EE7C-C4A52141A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469" y="1055742"/>
            <a:ext cx="1018502" cy="101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B1B02D-3DF4-24C0-3633-38286AF3EA30}"/>
              </a:ext>
            </a:extLst>
          </p:cNvPr>
          <p:cNvSpPr txBox="1"/>
          <p:nvPr/>
        </p:nvSpPr>
        <p:spPr>
          <a:xfrm>
            <a:off x="6096000" y="1965738"/>
            <a:ext cx="138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Smart home</a:t>
            </a:r>
          </a:p>
        </p:txBody>
      </p:sp>
      <p:pic>
        <p:nvPicPr>
          <p:cNvPr id="12" name="Picture 10" descr="Smart farming - Free electronics icons">
            <a:extLst>
              <a:ext uri="{FF2B5EF4-FFF2-40B4-BE49-F238E27FC236}">
                <a16:creationId xmlns:a16="http://schemas.microsoft.com/office/drawing/2014/main" id="{D6ECED8B-AA33-1795-F915-CB0A608EA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150" y="2617603"/>
            <a:ext cx="1053859" cy="105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B4625E-89B1-C763-9DCA-A294BF37F286}"/>
              </a:ext>
            </a:extLst>
          </p:cNvPr>
          <p:cNvSpPr txBox="1"/>
          <p:nvPr/>
        </p:nvSpPr>
        <p:spPr>
          <a:xfrm>
            <a:off x="7896652" y="3664255"/>
            <a:ext cx="1410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Argriculture</a:t>
            </a:r>
          </a:p>
        </p:txBody>
      </p:sp>
      <p:pic>
        <p:nvPicPr>
          <p:cNvPr id="14" name="Picture 12" descr="Military - Free professions and jobs icons">
            <a:extLst>
              <a:ext uri="{FF2B5EF4-FFF2-40B4-BE49-F238E27FC236}">
                <a16:creationId xmlns:a16="http://schemas.microsoft.com/office/drawing/2014/main" id="{3922F3E1-E2C3-F390-4148-B05818FF6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65624" y="3372484"/>
            <a:ext cx="910787" cy="91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6866315-EAF5-10CE-3AF4-B3179ECBF9FA}"/>
              </a:ext>
            </a:extLst>
          </p:cNvPr>
          <p:cNvSpPr txBox="1"/>
          <p:nvPr/>
        </p:nvSpPr>
        <p:spPr>
          <a:xfrm>
            <a:off x="2965624" y="4277684"/>
            <a:ext cx="951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Military</a:t>
            </a:r>
          </a:p>
        </p:txBody>
      </p:sp>
      <p:sp>
        <p:nvSpPr>
          <p:cNvPr id="16" name="AutoShape 14" descr="Smart car - Free transportation icons">
            <a:extLst>
              <a:ext uri="{FF2B5EF4-FFF2-40B4-BE49-F238E27FC236}">
                <a16:creationId xmlns:a16="http://schemas.microsoft.com/office/drawing/2014/main" id="{91D897EA-59D8-E7BB-4393-A3A70356C5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93745" y="3959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 descr="Smart car - Free transportation icons">
            <a:extLst>
              <a:ext uri="{FF2B5EF4-FFF2-40B4-BE49-F238E27FC236}">
                <a16:creationId xmlns:a16="http://schemas.microsoft.com/office/drawing/2014/main" id="{F807484F-2933-B568-B3D9-C68EE8D52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094" y="4517456"/>
            <a:ext cx="899161" cy="89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4DC0F-FAAB-7131-40A8-C05DB1069131}"/>
              </a:ext>
            </a:extLst>
          </p:cNvPr>
          <p:cNvSpPr txBox="1"/>
          <p:nvPr/>
        </p:nvSpPr>
        <p:spPr>
          <a:xfrm>
            <a:off x="7269038" y="5387819"/>
            <a:ext cx="110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Transport</a:t>
            </a:r>
          </a:p>
        </p:txBody>
      </p:sp>
      <p:pic>
        <p:nvPicPr>
          <p:cNvPr id="19" name="Picture 18" descr="Smart factory - Free industry icons">
            <a:extLst>
              <a:ext uri="{FF2B5EF4-FFF2-40B4-BE49-F238E27FC236}">
                <a16:creationId xmlns:a16="http://schemas.microsoft.com/office/drawing/2014/main" id="{EA8A7E2E-162B-3284-B18D-121DDBA03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839" y="4778282"/>
            <a:ext cx="899161" cy="89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8C39E64-AF4B-8AC2-C2FB-8266CDFDFB40}"/>
              </a:ext>
            </a:extLst>
          </p:cNvPr>
          <p:cNvSpPr txBox="1"/>
          <p:nvPr/>
        </p:nvSpPr>
        <p:spPr>
          <a:xfrm>
            <a:off x="4919763" y="5655322"/>
            <a:ext cx="950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Industry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B749783-3E00-12F3-68B8-06EC23F35306}"/>
              </a:ext>
            </a:extLst>
          </p:cNvPr>
          <p:cNvCxnSpPr>
            <a:cxnSpLocks/>
          </p:cNvCxnSpPr>
          <p:nvPr/>
        </p:nvCxnSpPr>
        <p:spPr>
          <a:xfrm>
            <a:off x="3825240" y="2248271"/>
            <a:ext cx="1454934" cy="839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A1FB3E-8B6E-E9AF-1F42-22FB6D5BD202}"/>
              </a:ext>
            </a:extLst>
          </p:cNvPr>
          <p:cNvCxnSpPr>
            <a:cxnSpLocks/>
            <a:stCxn id="14" idx="1"/>
          </p:cNvCxnSpPr>
          <p:nvPr/>
        </p:nvCxnSpPr>
        <p:spPr>
          <a:xfrm flipV="1">
            <a:off x="3876411" y="3372484"/>
            <a:ext cx="1403763" cy="455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2573CF-DDF5-5942-50B1-EB930BF31953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5420420" y="4283271"/>
            <a:ext cx="248860" cy="4950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D8947D6-C165-CC4C-B872-593FF0567FBF}"/>
              </a:ext>
            </a:extLst>
          </p:cNvPr>
          <p:cNvCxnSpPr>
            <a:cxnSpLocks/>
          </p:cNvCxnSpPr>
          <p:nvPr/>
        </p:nvCxnSpPr>
        <p:spPr>
          <a:xfrm flipH="1" flipV="1">
            <a:off x="6380941" y="3664255"/>
            <a:ext cx="1101270" cy="1034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A98A8BA-7C36-BF82-AB2E-86058991DE9E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6507480" y="3144533"/>
            <a:ext cx="1567670" cy="91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6DA5DA-BAEE-1C32-48F4-45F302B0B9CE}"/>
              </a:ext>
            </a:extLst>
          </p:cNvPr>
          <p:cNvCxnSpPr>
            <a:cxnSpLocks/>
          </p:cNvCxnSpPr>
          <p:nvPr/>
        </p:nvCxnSpPr>
        <p:spPr>
          <a:xfrm flipH="1">
            <a:off x="5974080" y="2321206"/>
            <a:ext cx="318477" cy="569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137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Oval 110">
            <a:extLst>
              <a:ext uri="{FF2B5EF4-FFF2-40B4-BE49-F238E27FC236}">
                <a16:creationId xmlns:a16="http://schemas.microsoft.com/office/drawing/2014/main" id="{806F9B08-3E0B-B502-3EA5-9EB86EE9BC73}"/>
              </a:ext>
            </a:extLst>
          </p:cNvPr>
          <p:cNvSpPr/>
          <p:nvPr/>
        </p:nvSpPr>
        <p:spPr>
          <a:xfrm>
            <a:off x="8491780" y="3891209"/>
            <a:ext cx="1371600" cy="1371600"/>
          </a:xfrm>
          <a:prstGeom prst="ellipse">
            <a:avLst/>
          </a:prstGeom>
          <a:solidFill>
            <a:srgbClr val="0000FF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/>
              <a:t>Multi-coverage and multi-connection WSNs: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0DDBCAB-011D-564B-E8FD-11BD2E447F64}"/>
              </a:ext>
            </a:extLst>
          </p:cNvPr>
          <p:cNvSpPr/>
          <p:nvPr/>
        </p:nvSpPr>
        <p:spPr>
          <a:xfrm>
            <a:off x="2132202" y="3251436"/>
            <a:ext cx="914400" cy="914400"/>
          </a:xfrm>
          <a:prstGeom prst="ellipse">
            <a:avLst/>
          </a:prstGeom>
          <a:solidFill>
            <a:srgbClr val="FF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6EB0D60-B5F7-DD2E-F717-D8AC9B4EB739}"/>
              </a:ext>
            </a:extLst>
          </p:cNvPr>
          <p:cNvSpPr/>
          <p:nvPr/>
        </p:nvSpPr>
        <p:spPr>
          <a:xfrm>
            <a:off x="2132202" y="3708636"/>
            <a:ext cx="914400" cy="914400"/>
          </a:xfrm>
          <a:prstGeom prst="ellipse">
            <a:avLst/>
          </a:prstGeom>
          <a:solidFill>
            <a:srgbClr val="FF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8EC364E-6C5C-600F-3B7C-3CA3E1864AB0}"/>
              </a:ext>
            </a:extLst>
          </p:cNvPr>
          <p:cNvSpPr/>
          <p:nvPr/>
        </p:nvSpPr>
        <p:spPr>
          <a:xfrm>
            <a:off x="2420068" y="2794236"/>
            <a:ext cx="1371600" cy="1371600"/>
          </a:xfrm>
          <a:prstGeom prst="ellipse">
            <a:avLst/>
          </a:prstGeom>
          <a:solidFill>
            <a:srgbClr val="0000FF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AE7F35-8619-99FB-0538-06BC41E0C773}"/>
              </a:ext>
            </a:extLst>
          </p:cNvPr>
          <p:cNvSpPr/>
          <p:nvPr/>
        </p:nvSpPr>
        <p:spPr>
          <a:xfrm>
            <a:off x="3011380" y="3380021"/>
            <a:ext cx="182880" cy="18288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CC7AD3D-F56F-FA63-3A46-CEFA5FE92878}"/>
              </a:ext>
            </a:extLst>
          </p:cNvPr>
          <p:cNvSpPr/>
          <p:nvPr/>
        </p:nvSpPr>
        <p:spPr>
          <a:xfrm>
            <a:off x="2465788" y="3659106"/>
            <a:ext cx="1371600" cy="1371600"/>
          </a:xfrm>
          <a:prstGeom prst="ellipse">
            <a:avLst/>
          </a:prstGeom>
          <a:solidFill>
            <a:srgbClr val="0000FF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83F16C6-5071-D14C-72DA-51D42E7EF928}"/>
              </a:ext>
            </a:extLst>
          </p:cNvPr>
          <p:cNvSpPr/>
          <p:nvPr/>
        </p:nvSpPr>
        <p:spPr>
          <a:xfrm>
            <a:off x="3057100" y="4244891"/>
            <a:ext cx="182880" cy="18288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90277B3-AE92-3BB0-E676-ABB2E996294C}"/>
              </a:ext>
            </a:extLst>
          </p:cNvPr>
          <p:cNvSpPr/>
          <p:nvPr/>
        </p:nvSpPr>
        <p:spPr>
          <a:xfrm>
            <a:off x="3057100" y="3814306"/>
            <a:ext cx="1371600" cy="1371600"/>
          </a:xfrm>
          <a:prstGeom prst="ellipse">
            <a:avLst/>
          </a:prstGeom>
          <a:solidFill>
            <a:srgbClr val="0000FF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CCE5D2F-647A-AC1E-89D5-9A5290FA8E7B}"/>
              </a:ext>
            </a:extLst>
          </p:cNvPr>
          <p:cNvSpPr/>
          <p:nvPr/>
        </p:nvSpPr>
        <p:spPr>
          <a:xfrm>
            <a:off x="3648412" y="4400091"/>
            <a:ext cx="182880" cy="18288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2B5E487-DBE8-3702-6554-06341E8E4205}"/>
              </a:ext>
            </a:extLst>
          </p:cNvPr>
          <p:cNvSpPr/>
          <p:nvPr/>
        </p:nvSpPr>
        <p:spPr>
          <a:xfrm>
            <a:off x="2962612" y="2540871"/>
            <a:ext cx="1371600" cy="1371600"/>
          </a:xfrm>
          <a:prstGeom prst="ellipse">
            <a:avLst/>
          </a:prstGeom>
          <a:solidFill>
            <a:srgbClr val="0000FF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50BDFD8-78DE-7AF2-CD10-B1945C12B192}"/>
              </a:ext>
            </a:extLst>
          </p:cNvPr>
          <p:cNvSpPr/>
          <p:nvPr/>
        </p:nvSpPr>
        <p:spPr>
          <a:xfrm>
            <a:off x="3553924" y="3126656"/>
            <a:ext cx="182880" cy="18288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A8E2E62-B256-7270-52D7-4D97F13878AB}"/>
              </a:ext>
            </a:extLst>
          </p:cNvPr>
          <p:cNvSpPr/>
          <p:nvPr/>
        </p:nvSpPr>
        <p:spPr>
          <a:xfrm>
            <a:off x="3602692" y="3659106"/>
            <a:ext cx="1371600" cy="1371600"/>
          </a:xfrm>
          <a:prstGeom prst="ellipse">
            <a:avLst/>
          </a:prstGeom>
          <a:solidFill>
            <a:srgbClr val="0000FF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43ABD23-EFE7-2C7F-8A9E-84472E92C691}"/>
              </a:ext>
            </a:extLst>
          </p:cNvPr>
          <p:cNvSpPr/>
          <p:nvPr/>
        </p:nvSpPr>
        <p:spPr>
          <a:xfrm>
            <a:off x="4194004" y="4244891"/>
            <a:ext cx="182880" cy="18288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1FA01F2-D322-2C8A-9D1B-CDFEDCED6719}"/>
              </a:ext>
            </a:extLst>
          </p:cNvPr>
          <p:cNvSpPr/>
          <p:nvPr/>
        </p:nvSpPr>
        <p:spPr>
          <a:xfrm>
            <a:off x="3543426" y="2694221"/>
            <a:ext cx="1371600" cy="1371600"/>
          </a:xfrm>
          <a:prstGeom prst="ellipse">
            <a:avLst/>
          </a:prstGeom>
          <a:solidFill>
            <a:srgbClr val="0000FF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77E8F0C-F461-5EF0-7DC6-B25E8D14C423}"/>
              </a:ext>
            </a:extLst>
          </p:cNvPr>
          <p:cNvSpPr/>
          <p:nvPr/>
        </p:nvSpPr>
        <p:spPr>
          <a:xfrm>
            <a:off x="4134738" y="3280006"/>
            <a:ext cx="182880" cy="18288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0D4FF10-6123-1EBD-6AC3-C7B1A210E0C4}"/>
              </a:ext>
            </a:extLst>
          </p:cNvPr>
          <p:cNvSpPr/>
          <p:nvPr/>
        </p:nvSpPr>
        <p:spPr>
          <a:xfrm>
            <a:off x="4105612" y="2877101"/>
            <a:ext cx="1371600" cy="1371600"/>
          </a:xfrm>
          <a:prstGeom prst="ellipse">
            <a:avLst/>
          </a:prstGeom>
          <a:solidFill>
            <a:srgbClr val="0000FF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E8BD5D9-5889-C452-7F14-CE9F7DC0D5A6}"/>
              </a:ext>
            </a:extLst>
          </p:cNvPr>
          <p:cNvSpPr/>
          <p:nvPr/>
        </p:nvSpPr>
        <p:spPr>
          <a:xfrm>
            <a:off x="4696924" y="3462886"/>
            <a:ext cx="182880" cy="18288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F1818B9-40EC-DA0B-C003-F0F23C47B4AF}"/>
              </a:ext>
            </a:extLst>
          </p:cNvPr>
          <p:cNvSpPr/>
          <p:nvPr/>
        </p:nvSpPr>
        <p:spPr>
          <a:xfrm>
            <a:off x="4143274" y="3522906"/>
            <a:ext cx="1371600" cy="1371600"/>
          </a:xfrm>
          <a:prstGeom prst="ellipse">
            <a:avLst/>
          </a:prstGeom>
          <a:solidFill>
            <a:srgbClr val="0000FF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C74A5DA-414F-B76D-601D-ECD759D2C402}"/>
              </a:ext>
            </a:extLst>
          </p:cNvPr>
          <p:cNvSpPr/>
          <p:nvPr/>
        </p:nvSpPr>
        <p:spPr>
          <a:xfrm>
            <a:off x="4734586" y="4108691"/>
            <a:ext cx="182880" cy="18288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tar: 5 Points 43">
            <a:extLst>
              <a:ext uri="{FF2B5EF4-FFF2-40B4-BE49-F238E27FC236}">
                <a16:creationId xmlns:a16="http://schemas.microsoft.com/office/drawing/2014/main" id="{99AFD587-2F5A-DD1A-D431-DB38331BB6DB}"/>
              </a:ext>
            </a:extLst>
          </p:cNvPr>
          <p:cNvSpPr/>
          <p:nvPr/>
        </p:nvSpPr>
        <p:spPr>
          <a:xfrm>
            <a:off x="2237188" y="3814306"/>
            <a:ext cx="182880" cy="182880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5A8E21F-9822-3B1F-880E-EB8E1B27A188}"/>
              </a:ext>
            </a:extLst>
          </p:cNvPr>
          <p:cNvSpPr/>
          <p:nvPr/>
        </p:nvSpPr>
        <p:spPr>
          <a:xfrm>
            <a:off x="2503040" y="3620729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975B7B7-D5C3-ECDF-787E-C16ACAA7C5E5}"/>
              </a:ext>
            </a:extLst>
          </p:cNvPr>
          <p:cNvSpPr/>
          <p:nvPr/>
        </p:nvSpPr>
        <p:spPr>
          <a:xfrm>
            <a:off x="2503040" y="4077929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0256A54-83FD-7DC4-0880-E1F59F80E9CD}"/>
              </a:ext>
            </a:extLst>
          </p:cNvPr>
          <p:cNvCxnSpPr>
            <a:cxnSpLocks/>
            <a:stCxn id="45" idx="3"/>
            <a:endCxn id="44" idx="4"/>
          </p:cNvCxnSpPr>
          <p:nvPr/>
        </p:nvCxnSpPr>
        <p:spPr>
          <a:xfrm flipH="1">
            <a:off x="2420068" y="3776827"/>
            <a:ext cx="109754" cy="10733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EC8254-909C-92F3-259F-1A2080925BFA}"/>
              </a:ext>
            </a:extLst>
          </p:cNvPr>
          <p:cNvCxnSpPr>
            <a:cxnSpLocks/>
            <a:stCxn id="46" idx="1"/>
            <a:endCxn id="44" idx="4"/>
          </p:cNvCxnSpPr>
          <p:nvPr/>
        </p:nvCxnSpPr>
        <p:spPr>
          <a:xfrm flipH="1" flipV="1">
            <a:off x="2420068" y="3884160"/>
            <a:ext cx="109754" cy="22055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C652DD0-70CB-41FC-4030-F0F4F5D5438C}"/>
              </a:ext>
            </a:extLst>
          </p:cNvPr>
          <p:cNvCxnSpPr>
            <a:cxnSpLocks/>
            <a:stCxn id="29" idx="2"/>
            <a:endCxn id="45" idx="7"/>
          </p:cNvCxnSpPr>
          <p:nvPr/>
        </p:nvCxnSpPr>
        <p:spPr>
          <a:xfrm flipH="1">
            <a:off x="2659138" y="3471461"/>
            <a:ext cx="352242" cy="176050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AA6A0D9-2735-8D5A-B1F1-E92049AA0F54}"/>
              </a:ext>
            </a:extLst>
          </p:cNvPr>
          <p:cNvCxnSpPr>
            <a:cxnSpLocks/>
            <a:stCxn id="35" idx="2"/>
          </p:cNvCxnSpPr>
          <p:nvPr/>
        </p:nvCxnSpPr>
        <p:spPr>
          <a:xfrm flipH="1">
            <a:off x="3137378" y="3218096"/>
            <a:ext cx="416546" cy="201713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D167E20-A0EF-B650-E015-9ACAFA565945}"/>
              </a:ext>
            </a:extLst>
          </p:cNvPr>
          <p:cNvCxnSpPr>
            <a:cxnSpLocks/>
          </p:cNvCxnSpPr>
          <p:nvPr/>
        </p:nvCxnSpPr>
        <p:spPr>
          <a:xfrm flipH="1" flipV="1">
            <a:off x="3706324" y="3218096"/>
            <a:ext cx="487680" cy="129323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4BE0C8E-E20B-66BE-58F3-1FCF60C09CFA}"/>
              </a:ext>
            </a:extLst>
          </p:cNvPr>
          <p:cNvCxnSpPr>
            <a:cxnSpLocks/>
          </p:cNvCxnSpPr>
          <p:nvPr/>
        </p:nvCxnSpPr>
        <p:spPr>
          <a:xfrm flipH="1" flipV="1">
            <a:off x="4293713" y="3380021"/>
            <a:ext cx="403211" cy="157898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7428343-2614-426C-DD96-E629D0602BC7}"/>
              </a:ext>
            </a:extLst>
          </p:cNvPr>
          <p:cNvCxnSpPr>
            <a:cxnSpLocks/>
            <a:endCxn id="106" idx="1"/>
          </p:cNvCxnSpPr>
          <p:nvPr/>
        </p:nvCxnSpPr>
        <p:spPr>
          <a:xfrm>
            <a:off x="4716623" y="3562901"/>
            <a:ext cx="355247" cy="240708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6DB397A-EEEF-760F-7B77-4262D7240AFF}"/>
              </a:ext>
            </a:extLst>
          </p:cNvPr>
          <p:cNvCxnSpPr>
            <a:cxnSpLocks/>
            <a:endCxn id="46" idx="5"/>
          </p:cNvCxnSpPr>
          <p:nvPr/>
        </p:nvCxnSpPr>
        <p:spPr>
          <a:xfrm flipH="1" flipV="1">
            <a:off x="2659138" y="4234027"/>
            <a:ext cx="459572" cy="102304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3925A13-16A2-B7A2-569D-E2617940E9D9}"/>
              </a:ext>
            </a:extLst>
          </p:cNvPr>
          <p:cNvCxnSpPr>
            <a:cxnSpLocks/>
          </p:cNvCxnSpPr>
          <p:nvPr/>
        </p:nvCxnSpPr>
        <p:spPr>
          <a:xfrm flipH="1" flipV="1">
            <a:off x="3206113" y="4362779"/>
            <a:ext cx="500211" cy="128752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D485153-E052-11B7-69C1-049973E0A95C}"/>
              </a:ext>
            </a:extLst>
          </p:cNvPr>
          <p:cNvCxnSpPr>
            <a:cxnSpLocks/>
          </p:cNvCxnSpPr>
          <p:nvPr/>
        </p:nvCxnSpPr>
        <p:spPr>
          <a:xfrm flipV="1">
            <a:off x="3773055" y="4336331"/>
            <a:ext cx="497798" cy="149572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15ABFEE-9793-3B94-B5F1-3E6A2A76ACC7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4330119" y="4200131"/>
            <a:ext cx="404467" cy="144775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B1244CC-3B25-82DD-C3C8-539A7E834F4E}"/>
              </a:ext>
            </a:extLst>
          </p:cNvPr>
          <p:cNvCxnSpPr>
            <a:cxnSpLocks/>
            <a:stCxn id="43" idx="7"/>
            <a:endCxn id="106" idx="1"/>
          </p:cNvCxnSpPr>
          <p:nvPr/>
        </p:nvCxnSpPr>
        <p:spPr>
          <a:xfrm flipV="1">
            <a:off x="4890684" y="3803609"/>
            <a:ext cx="181186" cy="331864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541B236F-AF87-95B8-2643-DDEA4694F781}"/>
              </a:ext>
            </a:extLst>
          </p:cNvPr>
          <p:cNvSpPr/>
          <p:nvPr/>
        </p:nvSpPr>
        <p:spPr>
          <a:xfrm>
            <a:off x="5124731" y="3164121"/>
            <a:ext cx="1371600" cy="1371600"/>
          </a:xfrm>
          <a:prstGeom prst="ellipse">
            <a:avLst/>
          </a:prstGeom>
          <a:solidFill>
            <a:srgbClr val="0000FF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4039408-B1EE-E4DB-F973-12EAA2DF8593}"/>
              </a:ext>
            </a:extLst>
          </p:cNvPr>
          <p:cNvSpPr/>
          <p:nvPr/>
        </p:nvSpPr>
        <p:spPr>
          <a:xfrm>
            <a:off x="5716043" y="3749906"/>
            <a:ext cx="182880" cy="18288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7F6E750-EC8B-934F-457A-DCB7C881FC47}"/>
              </a:ext>
            </a:extLst>
          </p:cNvPr>
          <p:cNvCxnSpPr>
            <a:cxnSpLocks/>
            <a:stCxn id="60" idx="2"/>
            <a:endCxn id="106" idx="3"/>
          </p:cNvCxnSpPr>
          <p:nvPr/>
        </p:nvCxnSpPr>
        <p:spPr>
          <a:xfrm flipH="1" flipV="1">
            <a:off x="5411850" y="3803609"/>
            <a:ext cx="304193" cy="37737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DEC3DE30-0E0A-D449-64E7-358F588C6D50}"/>
              </a:ext>
            </a:extLst>
          </p:cNvPr>
          <p:cNvSpPr/>
          <p:nvPr/>
        </p:nvSpPr>
        <p:spPr>
          <a:xfrm>
            <a:off x="8757396" y="3563493"/>
            <a:ext cx="914400" cy="914400"/>
          </a:xfrm>
          <a:prstGeom prst="ellipse">
            <a:avLst/>
          </a:prstGeom>
          <a:solidFill>
            <a:srgbClr val="FF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AAB13AF-7CE5-1E74-EEF4-B3B300DA88F2}"/>
              </a:ext>
            </a:extLst>
          </p:cNvPr>
          <p:cNvCxnSpPr>
            <a:cxnSpLocks/>
            <a:stCxn id="114" idx="6"/>
            <a:endCxn id="113" idx="1"/>
          </p:cNvCxnSpPr>
          <p:nvPr/>
        </p:nvCxnSpPr>
        <p:spPr>
          <a:xfrm>
            <a:off x="9311114" y="4024226"/>
            <a:ext cx="187958" cy="2777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BB2A260F-A7EC-6F56-6F1B-EBB5574A0320}"/>
              </a:ext>
            </a:extLst>
          </p:cNvPr>
          <p:cNvSpPr/>
          <p:nvPr/>
        </p:nvSpPr>
        <p:spPr>
          <a:xfrm>
            <a:off x="5678648" y="3164121"/>
            <a:ext cx="1371600" cy="1371600"/>
          </a:xfrm>
          <a:prstGeom prst="ellipse">
            <a:avLst/>
          </a:prstGeom>
          <a:solidFill>
            <a:srgbClr val="0000FF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664823A8-2282-29C9-8467-BDEE8BD41F98}"/>
              </a:ext>
            </a:extLst>
          </p:cNvPr>
          <p:cNvSpPr/>
          <p:nvPr/>
        </p:nvSpPr>
        <p:spPr>
          <a:xfrm>
            <a:off x="6269960" y="3749906"/>
            <a:ext cx="182880" cy="18288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E3169FC-E407-C0F2-7D38-C08946D261E1}"/>
              </a:ext>
            </a:extLst>
          </p:cNvPr>
          <p:cNvSpPr/>
          <p:nvPr/>
        </p:nvSpPr>
        <p:spPr>
          <a:xfrm>
            <a:off x="6270572" y="3211371"/>
            <a:ext cx="1371600" cy="1371600"/>
          </a:xfrm>
          <a:prstGeom prst="ellipse">
            <a:avLst/>
          </a:prstGeom>
          <a:solidFill>
            <a:srgbClr val="0000FF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DF4A6777-5488-BBAB-AD97-62217FAAF517}"/>
              </a:ext>
            </a:extLst>
          </p:cNvPr>
          <p:cNvSpPr/>
          <p:nvPr/>
        </p:nvSpPr>
        <p:spPr>
          <a:xfrm>
            <a:off x="6861884" y="3797156"/>
            <a:ext cx="182880" cy="18288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A85EB83-6367-E035-C753-DAECD8EE3B68}"/>
              </a:ext>
            </a:extLst>
          </p:cNvPr>
          <p:cNvSpPr/>
          <p:nvPr/>
        </p:nvSpPr>
        <p:spPr>
          <a:xfrm>
            <a:off x="6831267" y="3256728"/>
            <a:ext cx="1371600" cy="1371600"/>
          </a:xfrm>
          <a:prstGeom prst="ellipse">
            <a:avLst/>
          </a:prstGeom>
          <a:solidFill>
            <a:srgbClr val="0000FF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2EF993C-68B5-40EC-D9A3-3975608B70E3}"/>
              </a:ext>
            </a:extLst>
          </p:cNvPr>
          <p:cNvSpPr/>
          <p:nvPr/>
        </p:nvSpPr>
        <p:spPr>
          <a:xfrm>
            <a:off x="7422579" y="3842513"/>
            <a:ext cx="182880" cy="18288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290F96A-C121-E535-4309-4DFFE86102D0}"/>
              </a:ext>
            </a:extLst>
          </p:cNvPr>
          <p:cNvSpPr/>
          <p:nvPr/>
        </p:nvSpPr>
        <p:spPr>
          <a:xfrm>
            <a:off x="7406214" y="3309536"/>
            <a:ext cx="1371600" cy="1371600"/>
          </a:xfrm>
          <a:prstGeom prst="ellipse">
            <a:avLst/>
          </a:prstGeom>
          <a:solidFill>
            <a:srgbClr val="0000FF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25FBD90-836B-D99D-6599-2DA58A6245B9}"/>
              </a:ext>
            </a:extLst>
          </p:cNvPr>
          <p:cNvSpPr/>
          <p:nvPr/>
        </p:nvSpPr>
        <p:spPr>
          <a:xfrm>
            <a:off x="7997526" y="3895321"/>
            <a:ext cx="182880" cy="18288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7A638A0-1596-DD5F-A0D2-2BA08907A3C5}"/>
              </a:ext>
            </a:extLst>
          </p:cNvPr>
          <p:cNvSpPr/>
          <p:nvPr/>
        </p:nvSpPr>
        <p:spPr>
          <a:xfrm>
            <a:off x="7954748" y="3334821"/>
            <a:ext cx="1371600" cy="1371600"/>
          </a:xfrm>
          <a:prstGeom prst="ellipse">
            <a:avLst/>
          </a:prstGeom>
          <a:solidFill>
            <a:srgbClr val="0000FF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3362F39-4576-CBC3-641D-E2B1C32BA36B}"/>
              </a:ext>
            </a:extLst>
          </p:cNvPr>
          <p:cNvSpPr/>
          <p:nvPr/>
        </p:nvSpPr>
        <p:spPr>
          <a:xfrm>
            <a:off x="8546060" y="3920606"/>
            <a:ext cx="182880" cy="18288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CD716B9-31BC-E0EA-0578-C6A7486AEE52}"/>
              </a:ext>
            </a:extLst>
          </p:cNvPr>
          <p:cNvCxnSpPr>
            <a:cxnSpLocks/>
          </p:cNvCxnSpPr>
          <p:nvPr/>
        </p:nvCxnSpPr>
        <p:spPr>
          <a:xfrm flipH="1">
            <a:off x="5827450" y="3849921"/>
            <a:ext cx="574935" cy="18276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AB8D33F-DC17-7F27-DED0-341C79B13A96}"/>
              </a:ext>
            </a:extLst>
          </p:cNvPr>
          <p:cNvCxnSpPr>
            <a:cxnSpLocks/>
          </p:cNvCxnSpPr>
          <p:nvPr/>
        </p:nvCxnSpPr>
        <p:spPr>
          <a:xfrm flipH="1" flipV="1">
            <a:off x="6386847" y="3859059"/>
            <a:ext cx="557549" cy="34391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B4591FC-1DBE-6AF0-DFCA-F5E64D88BFDF}"/>
              </a:ext>
            </a:extLst>
          </p:cNvPr>
          <p:cNvCxnSpPr>
            <a:cxnSpLocks/>
          </p:cNvCxnSpPr>
          <p:nvPr/>
        </p:nvCxnSpPr>
        <p:spPr>
          <a:xfrm flipH="1" flipV="1">
            <a:off x="6987517" y="3893450"/>
            <a:ext cx="531826" cy="49078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69F2470-F992-AEE0-3302-83E45D9422A0}"/>
              </a:ext>
            </a:extLst>
          </p:cNvPr>
          <p:cNvCxnSpPr>
            <a:cxnSpLocks/>
          </p:cNvCxnSpPr>
          <p:nvPr/>
        </p:nvCxnSpPr>
        <p:spPr>
          <a:xfrm flipH="1" flipV="1">
            <a:off x="7532547" y="3959421"/>
            <a:ext cx="556419" cy="35014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20997B5-A951-2696-5965-A5CAB1E59C3B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8124668" y="3994435"/>
            <a:ext cx="421392" cy="17611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F460125-A3FA-669C-4FC4-6027C9829964}"/>
              </a:ext>
            </a:extLst>
          </p:cNvPr>
          <p:cNvCxnSpPr>
            <a:cxnSpLocks/>
            <a:endCxn id="73" idx="6"/>
          </p:cNvCxnSpPr>
          <p:nvPr/>
        </p:nvCxnSpPr>
        <p:spPr>
          <a:xfrm flipH="1" flipV="1">
            <a:off x="8728940" y="4012046"/>
            <a:ext cx="398912" cy="13347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23C3C8EC-42A7-3A4E-13D7-5D85C5458B08}"/>
              </a:ext>
            </a:extLst>
          </p:cNvPr>
          <p:cNvSpPr/>
          <p:nvPr/>
        </p:nvSpPr>
        <p:spPr>
          <a:xfrm>
            <a:off x="5415420" y="2611313"/>
            <a:ext cx="1371600" cy="1371600"/>
          </a:xfrm>
          <a:prstGeom prst="ellipse">
            <a:avLst/>
          </a:prstGeom>
          <a:solidFill>
            <a:srgbClr val="0000FF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8BE6323A-623B-272B-0C51-D2A81D8D7106}"/>
              </a:ext>
            </a:extLst>
          </p:cNvPr>
          <p:cNvSpPr/>
          <p:nvPr/>
        </p:nvSpPr>
        <p:spPr>
          <a:xfrm>
            <a:off x="6006732" y="3197098"/>
            <a:ext cx="182880" cy="18288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FF7B7B-92C3-5802-03FA-01A2FC9DD6E6}"/>
              </a:ext>
            </a:extLst>
          </p:cNvPr>
          <p:cNvSpPr/>
          <p:nvPr/>
        </p:nvSpPr>
        <p:spPr>
          <a:xfrm>
            <a:off x="9320582" y="3389188"/>
            <a:ext cx="914400" cy="914400"/>
          </a:xfrm>
          <a:prstGeom prst="ellipse">
            <a:avLst/>
          </a:prstGeom>
          <a:solidFill>
            <a:srgbClr val="FF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6AE19746-A1EB-3DF6-5921-2FCA91C0C2E1}"/>
              </a:ext>
            </a:extLst>
          </p:cNvPr>
          <p:cNvSpPr/>
          <p:nvPr/>
        </p:nvSpPr>
        <p:spPr>
          <a:xfrm>
            <a:off x="5935168" y="2279835"/>
            <a:ext cx="1371600" cy="1371600"/>
          </a:xfrm>
          <a:prstGeom prst="ellipse">
            <a:avLst/>
          </a:prstGeom>
          <a:solidFill>
            <a:srgbClr val="0000FF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52CFF23-82ED-2A28-8766-EA41C0ECDE90}"/>
              </a:ext>
            </a:extLst>
          </p:cNvPr>
          <p:cNvSpPr/>
          <p:nvPr/>
        </p:nvSpPr>
        <p:spPr>
          <a:xfrm>
            <a:off x="6526480" y="2865620"/>
            <a:ext cx="182880" cy="18288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7BAFB60-9081-3AA8-1AF1-630D834F67C6}"/>
              </a:ext>
            </a:extLst>
          </p:cNvPr>
          <p:cNvSpPr/>
          <p:nvPr/>
        </p:nvSpPr>
        <p:spPr>
          <a:xfrm>
            <a:off x="6496158" y="2079947"/>
            <a:ext cx="1371600" cy="1371600"/>
          </a:xfrm>
          <a:prstGeom prst="ellipse">
            <a:avLst/>
          </a:prstGeom>
          <a:solidFill>
            <a:srgbClr val="0000FF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EC8C6D4-3A2E-8649-278F-22B630F11F02}"/>
              </a:ext>
            </a:extLst>
          </p:cNvPr>
          <p:cNvSpPr/>
          <p:nvPr/>
        </p:nvSpPr>
        <p:spPr>
          <a:xfrm>
            <a:off x="7056925" y="1901165"/>
            <a:ext cx="1371600" cy="1371600"/>
          </a:xfrm>
          <a:prstGeom prst="ellipse">
            <a:avLst/>
          </a:prstGeom>
          <a:solidFill>
            <a:srgbClr val="0000FF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C3A743A-27A6-0496-2584-C7C925F4663C}"/>
              </a:ext>
            </a:extLst>
          </p:cNvPr>
          <p:cNvSpPr/>
          <p:nvPr/>
        </p:nvSpPr>
        <p:spPr>
          <a:xfrm>
            <a:off x="7648237" y="2486950"/>
            <a:ext cx="182880" cy="18288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5053CE-6764-8360-35E3-0F156CF6F5A6}"/>
              </a:ext>
            </a:extLst>
          </p:cNvPr>
          <p:cNvSpPr/>
          <p:nvPr/>
        </p:nvSpPr>
        <p:spPr>
          <a:xfrm>
            <a:off x="7581986" y="2209262"/>
            <a:ext cx="1371600" cy="1371600"/>
          </a:xfrm>
          <a:prstGeom prst="ellipse">
            <a:avLst/>
          </a:prstGeom>
          <a:solidFill>
            <a:srgbClr val="0000FF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51844FE0-35EE-E3F3-A1E0-F07E5712966D}"/>
              </a:ext>
            </a:extLst>
          </p:cNvPr>
          <p:cNvSpPr/>
          <p:nvPr/>
        </p:nvSpPr>
        <p:spPr>
          <a:xfrm>
            <a:off x="8173298" y="2795948"/>
            <a:ext cx="182880" cy="18288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87BFDA17-6FB2-CB0B-CB7A-18FCD42A7243}"/>
              </a:ext>
            </a:extLst>
          </p:cNvPr>
          <p:cNvSpPr/>
          <p:nvPr/>
        </p:nvSpPr>
        <p:spPr>
          <a:xfrm>
            <a:off x="8139988" y="2524041"/>
            <a:ext cx="1371600" cy="1371600"/>
          </a:xfrm>
          <a:prstGeom prst="ellipse">
            <a:avLst/>
          </a:prstGeom>
          <a:solidFill>
            <a:srgbClr val="0000FF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5908D553-EDB1-F1F7-FAE0-4C5EDBA7EE31}"/>
              </a:ext>
            </a:extLst>
          </p:cNvPr>
          <p:cNvSpPr/>
          <p:nvPr/>
        </p:nvSpPr>
        <p:spPr>
          <a:xfrm>
            <a:off x="8731300" y="3109826"/>
            <a:ext cx="182880" cy="18288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A4A788E-72EF-84D2-71EF-C7CC53775B3F}"/>
              </a:ext>
            </a:extLst>
          </p:cNvPr>
          <p:cNvSpPr/>
          <p:nvPr/>
        </p:nvSpPr>
        <p:spPr>
          <a:xfrm>
            <a:off x="4988113" y="2896292"/>
            <a:ext cx="1371600" cy="1371600"/>
          </a:xfrm>
          <a:prstGeom prst="ellipse">
            <a:avLst/>
          </a:prstGeom>
          <a:solidFill>
            <a:srgbClr val="0000FF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CBE77C93-6C52-10DE-FB55-05A1D803D12A}"/>
              </a:ext>
            </a:extLst>
          </p:cNvPr>
          <p:cNvSpPr/>
          <p:nvPr/>
        </p:nvSpPr>
        <p:spPr>
          <a:xfrm>
            <a:off x="5579425" y="3482077"/>
            <a:ext cx="182880" cy="18288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CD4034B6-D0B7-F486-C1B2-240E50BFEC8C}"/>
              </a:ext>
            </a:extLst>
          </p:cNvPr>
          <p:cNvSpPr/>
          <p:nvPr/>
        </p:nvSpPr>
        <p:spPr>
          <a:xfrm>
            <a:off x="8653064" y="2787199"/>
            <a:ext cx="1371600" cy="1371600"/>
          </a:xfrm>
          <a:prstGeom prst="ellipse">
            <a:avLst/>
          </a:prstGeom>
          <a:solidFill>
            <a:srgbClr val="0000FF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FC5730-F74E-9EB8-D959-CEF49F53A514}"/>
              </a:ext>
            </a:extLst>
          </p:cNvPr>
          <p:cNvSpPr/>
          <p:nvPr/>
        </p:nvSpPr>
        <p:spPr>
          <a:xfrm>
            <a:off x="9244376" y="3372984"/>
            <a:ext cx="182880" cy="18288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C7DB54B-93FA-548C-9ED6-E0FA65E30C17}"/>
              </a:ext>
            </a:extLst>
          </p:cNvPr>
          <p:cNvCxnSpPr>
            <a:cxnSpLocks/>
          </p:cNvCxnSpPr>
          <p:nvPr/>
        </p:nvCxnSpPr>
        <p:spPr>
          <a:xfrm flipH="1">
            <a:off x="9608028" y="3868197"/>
            <a:ext cx="158256" cy="1838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315FB00-FB92-8479-FE0A-D25709B19CAB}"/>
              </a:ext>
            </a:extLst>
          </p:cNvPr>
          <p:cNvCxnSpPr>
            <a:cxnSpLocks/>
            <a:endCxn id="93" idx="7"/>
          </p:cNvCxnSpPr>
          <p:nvPr/>
        </p:nvCxnSpPr>
        <p:spPr>
          <a:xfrm flipH="1">
            <a:off x="5735523" y="3309536"/>
            <a:ext cx="337557" cy="199323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82D8C93-361F-0D59-DA09-42D74361E525}"/>
              </a:ext>
            </a:extLst>
          </p:cNvPr>
          <p:cNvCxnSpPr>
            <a:cxnSpLocks/>
          </p:cNvCxnSpPr>
          <p:nvPr/>
        </p:nvCxnSpPr>
        <p:spPr>
          <a:xfrm flipH="1">
            <a:off x="6096060" y="2965635"/>
            <a:ext cx="510019" cy="330194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68A024D-8D44-1E40-7409-14C12CA0E447}"/>
              </a:ext>
            </a:extLst>
          </p:cNvPr>
          <p:cNvCxnSpPr>
            <a:cxnSpLocks/>
          </p:cNvCxnSpPr>
          <p:nvPr/>
        </p:nvCxnSpPr>
        <p:spPr>
          <a:xfrm flipH="1">
            <a:off x="6617920" y="2765747"/>
            <a:ext cx="558176" cy="198486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F740E9D5-EF63-F7FB-BC1B-B6D11F159276}"/>
              </a:ext>
            </a:extLst>
          </p:cNvPr>
          <p:cNvCxnSpPr>
            <a:cxnSpLocks/>
          </p:cNvCxnSpPr>
          <p:nvPr/>
        </p:nvCxnSpPr>
        <p:spPr>
          <a:xfrm flipH="1">
            <a:off x="7176096" y="2586965"/>
            <a:ext cx="568905" cy="157569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08F4ECC-69E2-3333-D45A-F8E87FC01143}"/>
              </a:ext>
            </a:extLst>
          </p:cNvPr>
          <p:cNvCxnSpPr>
            <a:cxnSpLocks/>
          </p:cNvCxnSpPr>
          <p:nvPr/>
        </p:nvCxnSpPr>
        <p:spPr>
          <a:xfrm flipH="1" flipV="1">
            <a:off x="7758205" y="2603858"/>
            <a:ext cx="537506" cy="268841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4515A23-7DFD-CD66-6C45-317977AC4DBF}"/>
              </a:ext>
            </a:extLst>
          </p:cNvPr>
          <p:cNvCxnSpPr>
            <a:cxnSpLocks/>
          </p:cNvCxnSpPr>
          <p:nvPr/>
        </p:nvCxnSpPr>
        <p:spPr>
          <a:xfrm flipH="1" flipV="1">
            <a:off x="8264738" y="2872699"/>
            <a:ext cx="513076" cy="313926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E06FFB30-1225-16A1-2C1C-4AF663B3ADB5}"/>
              </a:ext>
            </a:extLst>
          </p:cNvPr>
          <p:cNvCxnSpPr>
            <a:cxnSpLocks/>
            <a:endCxn id="95" idx="5"/>
          </p:cNvCxnSpPr>
          <p:nvPr/>
        </p:nvCxnSpPr>
        <p:spPr>
          <a:xfrm flipH="1" flipV="1">
            <a:off x="9400474" y="3529082"/>
            <a:ext cx="317042" cy="255454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B5E1697-412E-3943-9CF4-2D68C68FFCE5}"/>
              </a:ext>
            </a:extLst>
          </p:cNvPr>
          <p:cNvCxnSpPr>
            <a:cxnSpLocks/>
            <a:endCxn id="95" idx="2"/>
          </p:cNvCxnSpPr>
          <p:nvPr/>
        </p:nvCxnSpPr>
        <p:spPr>
          <a:xfrm>
            <a:off x="8846959" y="3223132"/>
            <a:ext cx="397417" cy="241292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2EBACF3-F4EF-0545-899D-B1979D725FB2}"/>
              </a:ext>
            </a:extLst>
          </p:cNvPr>
          <p:cNvCxnSpPr>
            <a:cxnSpLocks/>
            <a:stCxn id="93" idx="3"/>
            <a:endCxn id="106" idx="3"/>
          </p:cNvCxnSpPr>
          <p:nvPr/>
        </p:nvCxnSpPr>
        <p:spPr>
          <a:xfrm flipH="1">
            <a:off x="5411850" y="3638175"/>
            <a:ext cx="194357" cy="165434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105" descr="5g Base Station Icon Clipart - Full Size Clipart (#3821608) - PinClipart">
            <a:extLst>
              <a:ext uri="{FF2B5EF4-FFF2-40B4-BE49-F238E27FC236}">
                <a16:creationId xmlns:a16="http://schemas.microsoft.com/office/drawing/2014/main" id="{70523477-76EF-53A8-A8A6-EEA967288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870" y="3593673"/>
            <a:ext cx="339980" cy="41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Oval 106">
            <a:extLst>
              <a:ext uri="{FF2B5EF4-FFF2-40B4-BE49-F238E27FC236}">
                <a16:creationId xmlns:a16="http://schemas.microsoft.com/office/drawing/2014/main" id="{6502A6EC-ABB6-DD53-C43A-4864691127EB}"/>
              </a:ext>
            </a:extLst>
          </p:cNvPr>
          <p:cNvSpPr/>
          <p:nvPr/>
        </p:nvSpPr>
        <p:spPr>
          <a:xfrm>
            <a:off x="9691420" y="3758481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074BCA5D-C7BE-CAD8-B20A-C4DFDBD23BBA}"/>
              </a:ext>
            </a:extLst>
          </p:cNvPr>
          <p:cNvSpPr/>
          <p:nvPr/>
        </p:nvSpPr>
        <p:spPr>
          <a:xfrm>
            <a:off x="7087470" y="2665732"/>
            <a:ext cx="182880" cy="18288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0F79654-93D9-3631-AF95-CDBDF027407E}"/>
              </a:ext>
            </a:extLst>
          </p:cNvPr>
          <p:cNvSpPr/>
          <p:nvPr/>
        </p:nvSpPr>
        <p:spPr>
          <a:xfrm>
            <a:off x="9286698" y="3943950"/>
            <a:ext cx="914400" cy="914400"/>
          </a:xfrm>
          <a:prstGeom prst="ellipse">
            <a:avLst/>
          </a:prstGeom>
          <a:solidFill>
            <a:srgbClr val="FF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E5847C9A-6552-E1B0-E4AC-5239F67FCA56}"/>
              </a:ext>
            </a:extLst>
          </p:cNvPr>
          <p:cNvCxnSpPr>
            <a:cxnSpLocks/>
            <a:stCxn id="115" idx="1"/>
          </p:cNvCxnSpPr>
          <p:nvPr/>
        </p:nvCxnSpPr>
        <p:spPr>
          <a:xfrm flipH="1" flipV="1">
            <a:off x="9591024" y="4103486"/>
            <a:ext cx="93806" cy="23653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Oval 111">
            <a:extLst>
              <a:ext uri="{FF2B5EF4-FFF2-40B4-BE49-F238E27FC236}">
                <a16:creationId xmlns:a16="http://schemas.microsoft.com/office/drawing/2014/main" id="{DF6F7895-F22F-D795-9BF7-5CAF2403358D}"/>
              </a:ext>
            </a:extLst>
          </p:cNvPr>
          <p:cNvSpPr/>
          <p:nvPr/>
        </p:nvSpPr>
        <p:spPr>
          <a:xfrm>
            <a:off x="9083092" y="4476994"/>
            <a:ext cx="182880" cy="18288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Star: 5 Points 112">
            <a:extLst>
              <a:ext uri="{FF2B5EF4-FFF2-40B4-BE49-F238E27FC236}">
                <a16:creationId xmlns:a16="http://schemas.microsoft.com/office/drawing/2014/main" id="{25E99973-D5D3-1889-2455-E49698EDE3FC}"/>
              </a:ext>
            </a:extLst>
          </p:cNvPr>
          <p:cNvSpPr/>
          <p:nvPr/>
        </p:nvSpPr>
        <p:spPr>
          <a:xfrm>
            <a:off x="9499072" y="3982143"/>
            <a:ext cx="182880" cy="182880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63C2FE6-0C83-D039-7098-093B00E04500}"/>
              </a:ext>
            </a:extLst>
          </p:cNvPr>
          <p:cNvSpPr/>
          <p:nvPr/>
        </p:nvSpPr>
        <p:spPr>
          <a:xfrm>
            <a:off x="9128234" y="3932786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562E6AD0-E439-C097-3BF2-FFB601DCD003}"/>
              </a:ext>
            </a:extLst>
          </p:cNvPr>
          <p:cNvSpPr/>
          <p:nvPr/>
        </p:nvSpPr>
        <p:spPr>
          <a:xfrm>
            <a:off x="9658048" y="4313243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165E22A9-73E4-E408-36CB-10F7F77C6471}"/>
              </a:ext>
            </a:extLst>
          </p:cNvPr>
          <p:cNvSpPr/>
          <p:nvPr/>
        </p:nvSpPr>
        <p:spPr>
          <a:xfrm>
            <a:off x="7903558" y="4055032"/>
            <a:ext cx="1371600" cy="1371600"/>
          </a:xfrm>
          <a:prstGeom prst="ellipse">
            <a:avLst/>
          </a:prstGeom>
          <a:solidFill>
            <a:srgbClr val="0000FF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9BB0BD16-9AA5-670C-2304-B6D60D83EFDC}"/>
              </a:ext>
            </a:extLst>
          </p:cNvPr>
          <p:cNvSpPr/>
          <p:nvPr/>
        </p:nvSpPr>
        <p:spPr>
          <a:xfrm>
            <a:off x="8494870" y="4640817"/>
            <a:ext cx="182880" cy="18288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8DD3B118-9509-6794-5CEE-6C6DA23BCE51}"/>
              </a:ext>
            </a:extLst>
          </p:cNvPr>
          <p:cNvSpPr/>
          <p:nvPr/>
        </p:nvSpPr>
        <p:spPr>
          <a:xfrm>
            <a:off x="7314924" y="4201785"/>
            <a:ext cx="1371600" cy="1371600"/>
          </a:xfrm>
          <a:prstGeom prst="ellipse">
            <a:avLst/>
          </a:prstGeom>
          <a:solidFill>
            <a:srgbClr val="0000FF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B2EB5FCB-2988-ADF8-FDE0-9AD85855F611}"/>
              </a:ext>
            </a:extLst>
          </p:cNvPr>
          <p:cNvSpPr/>
          <p:nvPr/>
        </p:nvSpPr>
        <p:spPr>
          <a:xfrm>
            <a:off x="7906236" y="4787570"/>
            <a:ext cx="182880" cy="18288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DB40A2A-BAE0-A50F-D5F4-95443BE6EFB3}"/>
              </a:ext>
            </a:extLst>
          </p:cNvPr>
          <p:cNvSpPr/>
          <p:nvPr/>
        </p:nvSpPr>
        <p:spPr>
          <a:xfrm>
            <a:off x="6701524" y="4210570"/>
            <a:ext cx="1371600" cy="1371600"/>
          </a:xfrm>
          <a:prstGeom prst="ellipse">
            <a:avLst/>
          </a:prstGeom>
          <a:solidFill>
            <a:srgbClr val="0000FF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2DC1D369-DE4F-01EA-92BA-C9B2BDB6D342}"/>
              </a:ext>
            </a:extLst>
          </p:cNvPr>
          <p:cNvSpPr/>
          <p:nvPr/>
        </p:nvSpPr>
        <p:spPr>
          <a:xfrm>
            <a:off x="7292836" y="4796355"/>
            <a:ext cx="182880" cy="18288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F5CF9D81-1A07-6F92-C08C-0659B02AED54}"/>
              </a:ext>
            </a:extLst>
          </p:cNvPr>
          <p:cNvSpPr/>
          <p:nvPr/>
        </p:nvSpPr>
        <p:spPr>
          <a:xfrm>
            <a:off x="6097390" y="4109178"/>
            <a:ext cx="1371600" cy="1371600"/>
          </a:xfrm>
          <a:prstGeom prst="ellipse">
            <a:avLst/>
          </a:prstGeom>
          <a:solidFill>
            <a:srgbClr val="0000FF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5D1B4AF7-3BAE-253F-C8D9-B875C798EC68}"/>
              </a:ext>
            </a:extLst>
          </p:cNvPr>
          <p:cNvSpPr/>
          <p:nvPr/>
        </p:nvSpPr>
        <p:spPr>
          <a:xfrm>
            <a:off x="6688702" y="4694963"/>
            <a:ext cx="182880" cy="18288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6FDDFC9C-6CC9-67C7-9B72-C82C14BF7F2B}"/>
              </a:ext>
            </a:extLst>
          </p:cNvPr>
          <p:cNvSpPr/>
          <p:nvPr/>
        </p:nvSpPr>
        <p:spPr>
          <a:xfrm>
            <a:off x="5508040" y="3940877"/>
            <a:ext cx="1371600" cy="1371600"/>
          </a:xfrm>
          <a:prstGeom prst="ellipse">
            <a:avLst/>
          </a:prstGeom>
          <a:solidFill>
            <a:srgbClr val="0000FF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745C3B62-C2B6-165D-2681-57E5EE95A33B}"/>
              </a:ext>
            </a:extLst>
          </p:cNvPr>
          <p:cNvSpPr/>
          <p:nvPr/>
        </p:nvSpPr>
        <p:spPr>
          <a:xfrm>
            <a:off x="6099352" y="4526662"/>
            <a:ext cx="182880" cy="18288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65D76CA9-B858-B952-DC72-4299BB85A239}"/>
              </a:ext>
            </a:extLst>
          </p:cNvPr>
          <p:cNvSpPr/>
          <p:nvPr/>
        </p:nvSpPr>
        <p:spPr>
          <a:xfrm>
            <a:off x="4939757" y="3722544"/>
            <a:ext cx="1371600" cy="1371600"/>
          </a:xfrm>
          <a:prstGeom prst="ellipse">
            <a:avLst/>
          </a:prstGeom>
          <a:solidFill>
            <a:srgbClr val="0000FF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E3D5CA7D-4800-0338-93DD-AF73C0541CCC}"/>
              </a:ext>
            </a:extLst>
          </p:cNvPr>
          <p:cNvSpPr/>
          <p:nvPr/>
        </p:nvSpPr>
        <p:spPr>
          <a:xfrm>
            <a:off x="5531069" y="4308329"/>
            <a:ext cx="182880" cy="18288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D3B88056-6AAC-094E-A0B5-74A0865AB5A7}"/>
              </a:ext>
            </a:extLst>
          </p:cNvPr>
          <p:cNvCxnSpPr>
            <a:cxnSpLocks/>
            <a:endCxn id="115" idx="2"/>
          </p:cNvCxnSpPr>
          <p:nvPr/>
        </p:nvCxnSpPr>
        <p:spPr>
          <a:xfrm flipV="1">
            <a:off x="9219674" y="4404683"/>
            <a:ext cx="438374" cy="147039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924D2CDF-98A4-4773-B3CB-381DDE739FCF}"/>
              </a:ext>
            </a:extLst>
          </p:cNvPr>
          <p:cNvCxnSpPr>
            <a:cxnSpLocks/>
          </p:cNvCxnSpPr>
          <p:nvPr/>
        </p:nvCxnSpPr>
        <p:spPr>
          <a:xfrm flipV="1">
            <a:off x="8650067" y="4582971"/>
            <a:ext cx="524465" cy="130590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5420348-8B8D-2749-B466-78ADA4531A23}"/>
              </a:ext>
            </a:extLst>
          </p:cNvPr>
          <p:cNvCxnSpPr>
            <a:cxnSpLocks/>
            <a:stCxn id="120" idx="6"/>
          </p:cNvCxnSpPr>
          <p:nvPr/>
        </p:nvCxnSpPr>
        <p:spPr>
          <a:xfrm flipV="1">
            <a:off x="8073124" y="4767018"/>
            <a:ext cx="472936" cy="129352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F7B60483-82A9-C81B-FFA5-4EC018B255E9}"/>
              </a:ext>
            </a:extLst>
          </p:cNvPr>
          <p:cNvCxnSpPr>
            <a:cxnSpLocks/>
          </p:cNvCxnSpPr>
          <p:nvPr/>
        </p:nvCxnSpPr>
        <p:spPr>
          <a:xfrm flipV="1">
            <a:off x="7422579" y="4880211"/>
            <a:ext cx="487705" cy="16159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B96AECC-4E55-1498-B049-1FC657AC3631}"/>
              </a:ext>
            </a:extLst>
          </p:cNvPr>
          <p:cNvCxnSpPr>
            <a:cxnSpLocks/>
          </p:cNvCxnSpPr>
          <p:nvPr/>
        </p:nvCxnSpPr>
        <p:spPr>
          <a:xfrm>
            <a:off x="6822414" y="4786403"/>
            <a:ext cx="545792" cy="100225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24AF4F35-DECD-C530-6490-7552F53022F0}"/>
              </a:ext>
            </a:extLst>
          </p:cNvPr>
          <p:cNvCxnSpPr>
            <a:cxnSpLocks/>
          </p:cNvCxnSpPr>
          <p:nvPr/>
        </p:nvCxnSpPr>
        <p:spPr>
          <a:xfrm>
            <a:off x="6214707" y="4631432"/>
            <a:ext cx="543879" cy="141548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5137F0EB-A1A5-995D-C224-C37B4BF235F7}"/>
              </a:ext>
            </a:extLst>
          </p:cNvPr>
          <p:cNvCxnSpPr>
            <a:cxnSpLocks/>
            <a:stCxn id="127" idx="5"/>
          </p:cNvCxnSpPr>
          <p:nvPr/>
        </p:nvCxnSpPr>
        <p:spPr>
          <a:xfrm>
            <a:off x="5687167" y="4464427"/>
            <a:ext cx="502445" cy="142403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769C4A0F-3AFD-CFA9-AD64-EF8CFC28B469}"/>
              </a:ext>
            </a:extLst>
          </p:cNvPr>
          <p:cNvCxnSpPr>
            <a:cxnSpLocks/>
            <a:stCxn id="127" idx="1"/>
          </p:cNvCxnSpPr>
          <p:nvPr/>
        </p:nvCxnSpPr>
        <p:spPr>
          <a:xfrm flipH="1" flipV="1">
            <a:off x="5415420" y="3803609"/>
            <a:ext cx="142431" cy="531502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Picture 135" descr="5g Base Station Icon Clipart - Full Size Clipart (#3821608) - PinClipart">
            <a:extLst>
              <a:ext uri="{FF2B5EF4-FFF2-40B4-BE49-F238E27FC236}">
                <a16:creationId xmlns:a16="http://schemas.microsoft.com/office/drawing/2014/main" id="{671D6CC6-E692-B171-D7FC-6D1FFAEB4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523" y="5687648"/>
            <a:ext cx="339980" cy="41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5513B0D-6F7A-44C0-67FE-8A94C401E0BE}"/>
              </a:ext>
            </a:extLst>
          </p:cNvPr>
          <p:cNvSpPr txBox="1"/>
          <p:nvPr/>
        </p:nvSpPr>
        <p:spPr>
          <a:xfrm>
            <a:off x="2964846" y="5802766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Base station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CEC977B2-54B6-AE91-1E06-273A51720FE7}"/>
              </a:ext>
            </a:extLst>
          </p:cNvPr>
          <p:cNvSpPr txBox="1"/>
          <p:nvPr/>
        </p:nvSpPr>
        <p:spPr>
          <a:xfrm>
            <a:off x="4853481" y="580231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Targets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672897AB-B671-26CA-771C-28344A954635}"/>
              </a:ext>
            </a:extLst>
          </p:cNvPr>
          <p:cNvSpPr txBox="1"/>
          <p:nvPr/>
        </p:nvSpPr>
        <p:spPr>
          <a:xfrm>
            <a:off x="6209257" y="5798301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Sensor nodes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ADF0742F-6A4E-4560-9030-02E13DB73B2A}"/>
              </a:ext>
            </a:extLst>
          </p:cNvPr>
          <p:cNvSpPr txBox="1"/>
          <p:nvPr/>
        </p:nvSpPr>
        <p:spPr>
          <a:xfrm>
            <a:off x="8217454" y="5798301"/>
            <a:ext cx="140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Relay nodes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8846E0F6-CC24-7F81-3928-88195FE67726}"/>
              </a:ext>
            </a:extLst>
          </p:cNvPr>
          <p:cNvSpPr/>
          <p:nvPr/>
        </p:nvSpPr>
        <p:spPr>
          <a:xfrm>
            <a:off x="6023147" y="5890562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D5A7A33D-A9BD-03BC-19FF-05F46314AD56}"/>
              </a:ext>
            </a:extLst>
          </p:cNvPr>
          <p:cNvSpPr/>
          <p:nvPr/>
        </p:nvSpPr>
        <p:spPr>
          <a:xfrm>
            <a:off x="8037262" y="5881572"/>
            <a:ext cx="182880" cy="18288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3" name="Star: 5 Points 142">
            <a:extLst>
              <a:ext uri="{FF2B5EF4-FFF2-40B4-BE49-F238E27FC236}">
                <a16:creationId xmlns:a16="http://schemas.microsoft.com/office/drawing/2014/main" id="{FF63A778-90B4-D4E4-6F96-B368C2E4EC22}"/>
              </a:ext>
            </a:extLst>
          </p:cNvPr>
          <p:cNvSpPr/>
          <p:nvPr/>
        </p:nvSpPr>
        <p:spPr>
          <a:xfrm>
            <a:off x="4674009" y="5881106"/>
            <a:ext cx="182880" cy="182880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37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set>
                                      <p:cBhvr>
                                        <p:cTn id="21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set>
                                      <p:cBhvr>
                                        <p:cTn id="21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set>
                                      <p:cBhvr>
                                        <p:cTn id="22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set>
                                      <p:cBhvr>
                                        <p:cTn id="22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500"/>
                            </p:stCondLst>
                            <p:childTnLst>
                              <p:par>
                                <p:cTn id="225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set>
                                      <p:cBhvr>
                                        <p:cTn id="34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set>
                                      <p:cBhvr>
                                        <p:cTn id="34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set>
                                      <p:cBhvr>
                                        <p:cTn id="35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set>
                                      <p:cBhvr>
                                        <p:cTn id="35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7" fill="hold">
                            <p:stCondLst>
                              <p:cond delay="500"/>
                            </p:stCondLst>
                            <p:childTnLst>
                              <p:par>
                                <p:cTn id="358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2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4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5" grpId="1" animBg="1"/>
      <p:bldP spid="28" grpId="0" animBg="1"/>
      <p:bldP spid="28" grpId="1" animBg="1"/>
      <p:bldP spid="30" grpId="0" animBg="1"/>
      <p:bldP spid="32" grpId="0" animBg="1"/>
      <p:bldP spid="34" grpId="0" animBg="1"/>
      <p:bldP spid="34" grpId="1" animBg="1"/>
      <p:bldP spid="36" grpId="0" animBg="1"/>
      <p:bldP spid="38" grpId="0" animBg="1"/>
      <p:bldP spid="38" grpId="1" animBg="1"/>
      <p:bldP spid="40" grpId="0" animBg="1"/>
      <p:bldP spid="40" grpId="1" animBg="1"/>
      <p:bldP spid="42" grpId="0" animBg="1"/>
      <p:bldP spid="45" grpId="0" animBg="1"/>
      <p:bldP spid="59" grpId="0" animBg="1"/>
      <p:bldP spid="59" grpId="1" animBg="1"/>
      <p:bldP spid="62" grpId="1" animBg="1"/>
      <p:bldP spid="64" grpId="0" animBg="1"/>
      <p:bldP spid="64" grpId="1" animBg="1"/>
      <p:bldP spid="66" grpId="0" animBg="1"/>
      <p:bldP spid="66" grpId="1" animBg="1"/>
      <p:bldP spid="68" grpId="0" animBg="1"/>
      <p:bldP spid="68" grpId="1" animBg="1"/>
      <p:bldP spid="70" grpId="0" animBg="1"/>
      <p:bldP spid="70" grpId="1" animBg="1"/>
      <p:bldP spid="72" grpId="0" animBg="1"/>
      <p:bldP spid="72" grpId="1" animBg="1"/>
      <p:bldP spid="80" grpId="0" animBg="1"/>
      <p:bldP spid="80" grpId="1" animBg="1"/>
      <p:bldP spid="82" grpId="1" animBg="1"/>
      <p:bldP spid="83" grpId="0" animBg="1"/>
      <p:bldP spid="83" grpId="1" animBg="1"/>
      <p:bldP spid="85" grpId="0" animBg="1"/>
      <p:bldP spid="85" grpId="1" animBg="1"/>
      <p:bldP spid="86" grpId="0" animBg="1"/>
      <p:bldP spid="86" grpId="1" animBg="1"/>
      <p:bldP spid="88" grpId="0" animBg="1"/>
      <p:bldP spid="88" grpId="1" animBg="1"/>
      <p:bldP spid="90" grpId="0" animBg="1"/>
      <p:bldP spid="90" grpId="1" animBg="1"/>
      <p:bldP spid="92" grpId="0" animBg="1"/>
      <p:bldP spid="92" grpId="1" animBg="1"/>
      <p:bldP spid="94" grpId="0" animBg="1"/>
      <p:bldP spid="94" grpId="1" animBg="1"/>
      <p:bldP spid="108" grpId="0" animBg="1"/>
      <p:bldP spid="114" grpId="0" animBg="1"/>
      <p:bldP spid="116" grpId="0" animBg="1"/>
      <p:bldP spid="118" grpId="0" animBg="1"/>
      <p:bldP spid="120" grpId="0" animBg="1"/>
      <p:bldP spid="122" grpId="0" animBg="1"/>
      <p:bldP spid="124" grpId="0" animBg="1"/>
      <p:bldP spid="1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>
                <a:solidFill>
                  <a:schemeClr val="bg1">
                    <a:lumMod val="85000"/>
                  </a:schemeClr>
                </a:solidFill>
              </a:rPr>
              <a:t>1. 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</a:rPr>
              <a:t>Introduction</a:t>
            </a:r>
          </a:p>
          <a:p>
            <a:pPr marL="0" indent="0">
              <a:buNone/>
            </a:pPr>
            <a:r>
              <a:rPr lang="en-US" sz="2400" b="1"/>
              <a:t>2. </a:t>
            </a:r>
            <a:r>
              <a:rPr lang="en-US" sz="2400"/>
              <a:t>Related work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bg1">
                    <a:lumMod val="85000"/>
                  </a:schemeClr>
                </a:solidFill>
              </a:rPr>
              <a:t>3. 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</a:rPr>
              <a:t>Problem formulation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bg1">
                    <a:lumMod val="85000"/>
                  </a:schemeClr>
                </a:solidFill>
              </a:rPr>
              <a:t>4. 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</a:rPr>
              <a:t>Proposed method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bg1">
                    <a:lumMod val="85000"/>
                  </a:schemeClr>
                </a:solidFill>
              </a:rPr>
              <a:t>5. 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</a:rPr>
              <a:t>Experimental result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bg1">
                    <a:lumMod val="85000"/>
                  </a:schemeClr>
                </a:solidFill>
              </a:rPr>
              <a:t>6. 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</a:rPr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623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6452</TotalTime>
  <Words>2240</Words>
  <Application>Microsoft Office PowerPoint</Application>
  <PresentationFormat>Widescreen</PresentationFormat>
  <Paragraphs>455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Calibri </vt:lpstr>
      <vt:lpstr>Noto Sans Symbols</vt:lpstr>
      <vt:lpstr>VnNimbusRomanNo9L</vt:lpstr>
      <vt:lpstr>Arial</vt:lpstr>
      <vt:lpstr>Calibri</vt:lpstr>
      <vt:lpstr>Cambria Math</vt:lpstr>
      <vt:lpstr>Lato</vt:lpstr>
      <vt:lpstr>Wingdings</vt:lpstr>
      <vt:lpstr>Office Theme</vt:lpstr>
      <vt:lpstr>PowerPoint Presentation</vt:lpstr>
      <vt:lpstr>GRADUATION THESIS</vt:lpstr>
      <vt:lpstr>PowerPoint Presentation</vt:lpstr>
      <vt:lpstr>Table of contents</vt:lpstr>
      <vt:lpstr>Table of contents</vt:lpstr>
      <vt:lpstr>1. Introduction</vt:lpstr>
      <vt:lpstr>1. Introduction</vt:lpstr>
      <vt:lpstr>1. Introduction</vt:lpstr>
      <vt:lpstr>Table of contents</vt:lpstr>
      <vt:lpstr>Related work</vt:lpstr>
      <vt:lpstr>Related work</vt:lpstr>
      <vt:lpstr>Related work</vt:lpstr>
      <vt:lpstr>Table of contents</vt:lpstr>
      <vt:lpstr>3. Problem formulation</vt:lpstr>
      <vt:lpstr>Table of contents</vt:lpstr>
      <vt:lpstr>4. Proposed method</vt:lpstr>
      <vt:lpstr>4.1. Phase I: Q-Coverage</vt:lpstr>
      <vt:lpstr>4.1. Phase I: Q-Coverage - SPARTA</vt:lpstr>
      <vt:lpstr>4.1. Phase I: Q-Coverage - SPARTA</vt:lpstr>
      <vt:lpstr>4.1. Phase I: Q-Coverage - SPARTA</vt:lpstr>
      <vt:lpstr>4.2. Phase II: Q-Connectivity</vt:lpstr>
      <vt:lpstr>4.2. Phase II: Q-Connectivity - GEMSTONE</vt:lpstr>
      <vt:lpstr>4.2. Phase II: Q-Connectivity - GEMSTONE</vt:lpstr>
      <vt:lpstr>Table of contents</vt:lpstr>
      <vt:lpstr>5.1. Dataset</vt:lpstr>
      <vt:lpstr>5.2. Parameter settings</vt:lpstr>
      <vt:lpstr>5.3. Experiment scenario</vt:lpstr>
      <vt:lpstr>5.3. Experiment scenario</vt:lpstr>
      <vt:lpstr>5.4. Experiment results: Q-Coverage</vt:lpstr>
      <vt:lpstr>5.4. Experiment results: Q-Coverage</vt:lpstr>
      <vt:lpstr>5.4. Experiment results: Q-Coverage</vt:lpstr>
      <vt:lpstr>5.4. Experiment results: Q-Coverage</vt:lpstr>
      <vt:lpstr>5.4. Experiment results: Q-Connectivity</vt:lpstr>
      <vt:lpstr>5.4. Experiment results: Q-Connectivity</vt:lpstr>
      <vt:lpstr>5.4. Experiment results: Q-Connectivity</vt:lpstr>
      <vt:lpstr>5.4. Experiment results: Q-Connectivity</vt:lpstr>
      <vt:lpstr>Table of contents</vt:lpstr>
      <vt:lpstr>6. 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NGUYEN PHUC TAN 20194163</cp:lastModifiedBy>
  <cp:revision>62</cp:revision>
  <dcterms:created xsi:type="dcterms:W3CDTF">2021-05-28T04:32:29Z</dcterms:created>
  <dcterms:modified xsi:type="dcterms:W3CDTF">2023-07-31T05:58:16Z</dcterms:modified>
</cp:coreProperties>
</file>